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75"/>
  </p:notesMasterIdLst>
  <p:sldIdLst>
    <p:sldId id="434" r:id="rId2"/>
    <p:sldId id="579" r:id="rId3"/>
    <p:sldId id="260" r:id="rId4"/>
    <p:sldId id="259" r:id="rId5"/>
    <p:sldId id="264" r:id="rId6"/>
    <p:sldId id="355" r:id="rId7"/>
    <p:sldId id="442" r:id="rId8"/>
    <p:sldId id="599" r:id="rId9"/>
    <p:sldId id="362" r:id="rId10"/>
    <p:sldId id="357" r:id="rId11"/>
    <p:sldId id="598" r:id="rId12"/>
    <p:sldId id="600" r:id="rId13"/>
    <p:sldId id="601" r:id="rId14"/>
    <p:sldId id="602" r:id="rId15"/>
    <p:sldId id="603" r:id="rId16"/>
    <p:sldId id="604" r:id="rId17"/>
    <p:sldId id="605" r:id="rId18"/>
    <p:sldId id="606" r:id="rId19"/>
    <p:sldId id="607" r:id="rId20"/>
    <p:sldId id="608" r:id="rId21"/>
    <p:sldId id="609" r:id="rId22"/>
    <p:sldId id="365" r:id="rId23"/>
    <p:sldId id="363" r:id="rId24"/>
    <p:sldId id="560" r:id="rId25"/>
    <p:sldId id="578" r:id="rId26"/>
    <p:sldId id="580" r:id="rId27"/>
    <p:sldId id="265" r:id="rId28"/>
    <p:sldId id="266" r:id="rId29"/>
    <p:sldId id="561" r:id="rId30"/>
    <p:sldId id="416" r:id="rId31"/>
    <p:sldId id="270" r:id="rId32"/>
    <p:sldId id="413" r:id="rId33"/>
    <p:sldId id="414" r:id="rId34"/>
    <p:sldId id="415" r:id="rId35"/>
    <p:sldId id="390" r:id="rId36"/>
    <p:sldId id="392" r:id="rId37"/>
    <p:sldId id="394" r:id="rId38"/>
    <p:sldId id="406" r:id="rId39"/>
    <p:sldId id="407" r:id="rId40"/>
    <p:sldId id="581" r:id="rId41"/>
    <p:sldId id="292" r:id="rId42"/>
    <p:sldId id="443" r:id="rId43"/>
    <p:sldId id="445" r:id="rId44"/>
    <p:sldId id="446" r:id="rId45"/>
    <p:sldId id="444" r:id="rId46"/>
    <p:sldId id="596" r:id="rId47"/>
    <p:sldId id="597" r:id="rId48"/>
    <p:sldId id="300" r:id="rId49"/>
    <p:sldId id="299" r:id="rId50"/>
    <p:sldId id="301" r:id="rId51"/>
    <p:sldId id="302" r:id="rId52"/>
    <p:sldId id="303" r:id="rId53"/>
    <p:sldId id="574" r:id="rId54"/>
    <p:sldId id="577" r:id="rId55"/>
    <p:sldId id="576" r:id="rId56"/>
    <p:sldId id="593" r:id="rId57"/>
    <p:sldId id="587" r:id="rId58"/>
    <p:sldId id="588" r:id="rId59"/>
    <p:sldId id="585" r:id="rId60"/>
    <p:sldId id="586" r:id="rId61"/>
    <p:sldId id="592" r:id="rId62"/>
    <p:sldId id="594" r:id="rId63"/>
    <p:sldId id="595" r:id="rId64"/>
    <p:sldId id="309" r:id="rId65"/>
    <p:sldId id="304" r:id="rId66"/>
    <p:sldId id="311" r:id="rId67"/>
    <p:sldId id="312" r:id="rId68"/>
    <p:sldId id="610" r:id="rId69"/>
    <p:sldId id="611" r:id="rId70"/>
    <p:sldId id="612" r:id="rId71"/>
    <p:sldId id="613" r:id="rId72"/>
    <p:sldId id="614" r:id="rId73"/>
    <p:sldId id="615" r:id="rId7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3" autoAdjust="0"/>
    <p:restoredTop sz="94297" autoAdjust="0"/>
  </p:normalViewPr>
  <p:slideViewPr>
    <p:cSldViewPr>
      <p:cViewPr varScale="1">
        <p:scale>
          <a:sx n="105" d="100"/>
          <a:sy n="105" d="100"/>
        </p:scale>
        <p:origin x="2112" y="1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AC2008-05F8-45B1-A816-9CBD1C15D35E}" type="datetimeFigureOut">
              <a:rPr lang="ru-RU" smtClean="0"/>
              <a:t>22.11.2021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23E28-BACD-4714-B451-5726E864FB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3607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3CD26-A4DD-4ADD-B97A-7E957EDE406C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2180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3CD26-A4DD-4ADD-B97A-7E957EDE406C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3257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5304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234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234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2347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2347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234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2347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35192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4300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3CD26-A4DD-4ADD-B97A-7E957EDE406C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48235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58837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2347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2347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2347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2347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3CD26-A4DD-4ADD-B97A-7E957EDE406C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5946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3CD26-A4DD-4ADD-B97A-7E957EDE406C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6086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3CD26-A4DD-4ADD-B97A-7E957EDE406C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7513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3CD26-A4DD-4ADD-B97A-7E957EDE406C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287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3CD26-A4DD-4ADD-B97A-7E957EDE406C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4811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3CD26-A4DD-4ADD-B97A-7E957EDE406C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7040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3CD26-A4DD-4ADD-B97A-7E957EDE406C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3080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3CD26-A4DD-4ADD-B97A-7E957EDE406C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6116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3646C-F49A-4670-8098-81142323192A}" type="datetimeFigureOut">
              <a:rPr lang="ru-RU" smtClean="0"/>
              <a:t>22.11.2021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042C-C392-4DF3-882F-22DAF4A7E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017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3646C-F49A-4670-8098-81142323192A}" type="datetimeFigureOut">
              <a:rPr lang="ru-RU" smtClean="0"/>
              <a:t>22.11.2021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042C-C392-4DF3-882F-22DAF4A7E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6305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3646C-F49A-4670-8098-81142323192A}" type="datetimeFigureOut">
              <a:rPr lang="ru-RU" smtClean="0"/>
              <a:t>22.11.2021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042C-C392-4DF3-882F-22DAF4A7E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5160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3646C-F49A-4670-8098-81142323192A}" type="datetimeFigureOut">
              <a:rPr lang="ru-RU" smtClean="0"/>
              <a:t>22.11.2021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042C-C392-4DF3-882F-22DAF4A7E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352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3646C-F49A-4670-8098-81142323192A}" type="datetimeFigureOut">
              <a:rPr lang="ru-RU" smtClean="0"/>
              <a:t>22.11.2021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042C-C392-4DF3-882F-22DAF4A7E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0824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3646C-F49A-4670-8098-81142323192A}" type="datetimeFigureOut">
              <a:rPr lang="ru-RU" smtClean="0"/>
              <a:t>22.11.2021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042C-C392-4DF3-882F-22DAF4A7E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9524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3646C-F49A-4670-8098-81142323192A}" type="datetimeFigureOut">
              <a:rPr lang="ru-RU" smtClean="0"/>
              <a:t>22.11.2021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042C-C392-4DF3-882F-22DAF4A7E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014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3646C-F49A-4670-8098-81142323192A}" type="datetimeFigureOut">
              <a:rPr lang="ru-RU" smtClean="0"/>
              <a:t>22.11.2021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042C-C392-4DF3-882F-22DAF4A7E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4764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3646C-F49A-4670-8098-81142323192A}" type="datetimeFigureOut">
              <a:rPr lang="ru-RU" smtClean="0"/>
              <a:t>22.11.2021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042C-C392-4DF3-882F-22DAF4A7E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9996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3646C-F49A-4670-8098-81142323192A}" type="datetimeFigureOut">
              <a:rPr lang="ru-RU" smtClean="0"/>
              <a:t>22.11.2021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042C-C392-4DF3-882F-22DAF4A7E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9219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3646C-F49A-4670-8098-81142323192A}" type="datetimeFigureOut">
              <a:rPr lang="ru-RU" smtClean="0"/>
              <a:t>22.11.2021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042C-C392-4DF3-882F-22DAF4A7E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2587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3646C-F49A-4670-8098-81142323192A}" type="datetimeFigureOut">
              <a:rPr lang="ru-RU" smtClean="0"/>
              <a:t>22.11.2021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06042C-C392-4DF3-882F-22DAF4A7E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1946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infocisco.ru/articles/encapsulation_pdu_osi.pn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rones.su/wp-content/uploads/Twisted-Pair-types.png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infocisco.ru/articles/works_network_devices_osi.png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://infocisco.ru/articles/works_computer_computer.png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://infocisco.ru/articles/works_computer_hub_repeater_computer.png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://infocisco.ru/articles/works_computer_switch_bridge_computer.png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://infocisco.ru/articles/works_computer_router_computer.png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Аппаратные средства телекоммуникационных систем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7232848" cy="1752600"/>
          </a:xfrm>
        </p:spPr>
        <p:txBody>
          <a:bodyPr/>
          <a:lstStyle/>
          <a:p>
            <a:r>
              <a:rPr lang="ru-RU" b="1" dirty="0" smtClean="0"/>
              <a:t>Лекция 10</a:t>
            </a:r>
            <a:r>
              <a:rPr lang="ru-RU" b="1" dirty="0"/>
              <a:t>. Локальная  сеть </a:t>
            </a:r>
            <a:r>
              <a:rPr lang="ru-RU" b="1" dirty="0" err="1"/>
              <a:t>Ethernet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435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ru-RU" sz="3600" b="1" dirty="0" smtClean="0"/>
              <a:t>Открытые системы и модель OSІ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836712"/>
            <a:ext cx="6048672" cy="5616624"/>
          </a:xfrm>
        </p:spPr>
        <p:txBody>
          <a:bodyPr>
            <a:noAutofit/>
          </a:bodyPr>
          <a:lstStyle/>
          <a:p>
            <a:pPr marL="161925" indent="-161925"/>
            <a:r>
              <a:rPr lang="ru-RU" sz="2000" b="1" dirty="0" smtClean="0"/>
              <a:t>физический уровень  </a:t>
            </a:r>
            <a:r>
              <a:rPr lang="ru-RU" sz="2000" dirty="0" smtClean="0"/>
              <a:t>- физические </a:t>
            </a:r>
            <a:r>
              <a:rPr lang="ru-RU" sz="2000" dirty="0"/>
              <a:t>(механические, электрические, оптические) характеристики линий связи;</a:t>
            </a:r>
          </a:p>
          <a:p>
            <a:pPr marL="161925" indent="-161925"/>
            <a:r>
              <a:rPr lang="ru-RU" sz="2000" b="1" dirty="0" smtClean="0"/>
              <a:t>канальный уровень </a:t>
            </a:r>
            <a:r>
              <a:rPr lang="ru-RU" sz="2000" dirty="0" smtClean="0"/>
              <a:t>-  правила </a:t>
            </a:r>
            <a:r>
              <a:rPr lang="ru-RU" sz="2000" dirty="0"/>
              <a:t>использования физического уровня узлами сети;</a:t>
            </a:r>
          </a:p>
          <a:p>
            <a:pPr marL="161925" indent="-161925"/>
            <a:r>
              <a:rPr lang="ru-RU" sz="2000" b="1" dirty="0"/>
              <a:t>сетевой уровень </a:t>
            </a:r>
            <a:r>
              <a:rPr lang="ru-RU" sz="2000" dirty="0" smtClean="0"/>
              <a:t>- адресация </a:t>
            </a:r>
            <a:r>
              <a:rPr lang="ru-RU" sz="2000" dirty="0"/>
              <a:t>и </a:t>
            </a:r>
            <a:r>
              <a:rPr lang="ru-RU" sz="2000" dirty="0" smtClean="0"/>
              <a:t>доставка </a:t>
            </a:r>
            <a:r>
              <a:rPr lang="ru-RU" sz="2000" dirty="0"/>
              <a:t>сообщений;</a:t>
            </a:r>
          </a:p>
          <a:p>
            <a:pPr marL="161925" indent="-161925"/>
            <a:r>
              <a:rPr lang="ru-RU" sz="2000" b="1" dirty="0"/>
              <a:t>транспортный уровень </a:t>
            </a:r>
            <a:r>
              <a:rPr lang="ru-RU" sz="2000" b="1" dirty="0" smtClean="0"/>
              <a:t> - </a:t>
            </a:r>
            <a:r>
              <a:rPr lang="ru-RU" sz="2000" dirty="0" smtClean="0"/>
              <a:t>контроль очередности </a:t>
            </a:r>
            <a:r>
              <a:rPr lang="ru-RU" sz="2000" dirty="0"/>
              <a:t>прохождения компонентов сообщения;</a:t>
            </a:r>
          </a:p>
          <a:p>
            <a:pPr marL="161925" indent="-161925"/>
            <a:r>
              <a:rPr lang="ru-RU" sz="2000" b="1" dirty="0" err="1" smtClean="0"/>
              <a:t>сеансный</a:t>
            </a:r>
            <a:r>
              <a:rPr lang="ru-RU" sz="2000" b="1" dirty="0" smtClean="0"/>
              <a:t> уровень</a:t>
            </a:r>
            <a:r>
              <a:rPr lang="ru-RU" sz="2000" dirty="0"/>
              <a:t> — координация связи между двумя прикладными программами, работающими на разных рабочих станциях;</a:t>
            </a:r>
          </a:p>
          <a:p>
            <a:pPr marL="161925" indent="-161925"/>
            <a:r>
              <a:rPr lang="ru-RU" sz="2000" b="1" dirty="0"/>
              <a:t>уровень представления </a:t>
            </a:r>
            <a:r>
              <a:rPr lang="ru-RU" sz="2000" dirty="0" smtClean="0"/>
              <a:t>- преобразование </a:t>
            </a:r>
            <a:r>
              <a:rPr lang="ru-RU" sz="2000" dirty="0"/>
              <a:t>данных из внутреннего формата компьютера в формат передачи;</a:t>
            </a:r>
          </a:p>
          <a:p>
            <a:pPr marL="161925" indent="-161925"/>
            <a:r>
              <a:rPr lang="ru-RU" sz="2000" b="1" dirty="0" smtClean="0"/>
              <a:t>прикладной уровень </a:t>
            </a:r>
            <a:r>
              <a:rPr lang="ru-RU" sz="2000" dirty="0"/>
              <a:t> — обеспечивает </a:t>
            </a:r>
            <a:r>
              <a:rPr lang="ru-RU" sz="2000" dirty="0" smtClean="0"/>
              <a:t>интерфейс </a:t>
            </a:r>
            <a:r>
              <a:rPr lang="ru-RU" sz="2000" dirty="0"/>
              <a:t>связи сетевых программ пользователя</a:t>
            </a:r>
            <a:r>
              <a:rPr lang="ru-RU" sz="2000" dirty="0" smtClean="0"/>
              <a:t>.</a:t>
            </a:r>
            <a:endParaRPr lang="ru-RU" sz="1800" dirty="0"/>
          </a:p>
        </p:txBody>
      </p:sp>
      <p:pic>
        <p:nvPicPr>
          <p:cNvPr id="86018" name="Picture 2" descr="ÐÐ°ÑÑÐ¸Ð½ÐºÐ¸ Ð¿Ð¾ Ð·Ð°Ð¿ÑÐ¾ÑÑ OS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340768"/>
            <a:ext cx="2844594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69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1A1DC2-2365-4848-99A0-19748014D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82" y="267498"/>
            <a:ext cx="7886700" cy="563561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Эталонные модели и стеки протоколов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C0E34F-BA02-473A-B1D2-63C828398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715" y="886085"/>
            <a:ext cx="8621210" cy="185623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000" b="1" dirty="0"/>
              <a:t>Модель </a:t>
            </a:r>
            <a:r>
              <a:rPr lang="en-US" sz="2000" b="1" dirty="0"/>
              <a:t>TCP/IP </a:t>
            </a:r>
            <a:r>
              <a:rPr lang="ru-RU" sz="2000" dirty="0"/>
              <a:t>используется для описания протоколов доступа устройств в сети.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Стек протоколов </a:t>
            </a:r>
            <a:r>
              <a:rPr lang="ru-RU" sz="2000" dirty="0"/>
              <a:t>– набор сетевых протоколов, позволяющих унифицировать взаимодействие устройств.</a:t>
            </a:r>
          </a:p>
          <a:p>
            <a:pPr>
              <a:spcBef>
                <a:spcPts val="600"/>
              </a:spcBef>
            </a:pPr>
            <a:r>
              <a:rPr lang="ru-RU" sz="2000" b="1" dirty="0"/>
              <a:t>Стек протоколов TCP/IP</a:t>
            </a:r>
            <a:r>
              <a:rPr lang="ru-RU" sz="2000" dirty="0"/>
              <a:t> — набор сетевых протоколов, на которых базируется взаимодействие устройств в локальных сетях. 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000" dirty="0"/>
          </a:p>
        </p:txBody>
      </p:sp>
      <p:pic>
        <p:nvPicPr>
          <p:cNvPr id="1026" name="Picture 2" descr="Ð­ÑÐ°Ð»Ð¾Ð½Ð½Ð°Ñ ÑÐµÑÐµÐ²Ð°Ñ Ð¼Ð¾Ð´ÐµÐ»Ñ OSI">
            <a:extLst>
              <a:ext uri="{FF2B5EF4-FFF2-40B4-BE49-F238E27FC236}">
                <a16:creationId xmlns:a16="http://schemas.microsoft.com/office/drawing/2014/main" id="{0A5F68FE-F526-4F0B-AE66-A032A3970C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35573"/>
          <a:stretch/>
        </p:blipFill>
        <p:spPr bwMode="auto">
          <a:xfrm>
            <a:off x="4648201" y="2797350"/>
            <a:ext cx="2124000" cy="384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7C059699-57CC-423C-A23F-9F1884C9DAD0}"/>
              </a:ext>
            </a:extLst>
          </p:cNvPr>
          <p:cNvSpPr/>
          <p:nvPr/>
        </p:nvSpPr>
        <p:spPr>
          <a:xfrm>
            <a:off x="2790826" y="3146422"/>
            <a:ext cx="1781174" cy="345281"/>
          </a:xfrm>
          <a:prstGeom prst="roundRect">
            <a:avLst/>
          </a:prstGeom>
          <a:solidFill>
            <a:srgbClr val="F9C499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HTTP, FTP, DNS</a:t>
            </a:r>
            <a:endParaRPr lang="ru-RU" sz="1700" dirty="0">
              <a:solidFill>
                <a:schemeClr val="tx1"/>
              </a:solidFill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DACE2F3E-D3A8-4160-979C-54F565322E80}"/>
              </a:ext>
            </a:extLst>
          </p:cNvPr>
          <p:cNvSpPr/>
          <p:nvPr/>
        </p:nvSpPr>
        <p:spPr>
          <a:xfrm>
            <a:off x="2790826" y="3672202"/>
            <a:ext cx="1781174" cy="345281"/>
          </a:xfrm>
          <a:prstGeom prst="roundRect">
            <a:avLst/>
          </a:prstGeom>
          <a:solidFill>
            <a:srgbClr val="92CDDC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ASC II, MPEG, JPG</a:t>
            </a:r>
            <a:endParaRPr lang="ru-RU" sz="17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3E4DC72-122B-44FF-AEED-3D4DFB785F63}"/>
              </a:ext>
            </a:extLst>
          </p:cNvPr>
          <p:cNvSpPr/>
          <p:nvPr/>
        </p:nvSpPr>
        <p:spPr>
          <a:xfrm>
            <a:off x="2790826" y="4197982"/>
            <a:ext cx="1781174" cy="345281"/>
          </a:xfrm>
          <a:prstGeom prst="roundRect">
            <a:avLst/>
          </a:prstGeom>
          <a:solidFill>
            <a:srgbClr val="CCC2D9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RPC, PAP</a:t>
            </a:r>
            <a:endParaRPr lang="ru-RU" sz="1700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BB4331E4-18BE-42FE-BF3D-D662351953BB}"/>
              </a:ext>
            </a:extLst>
          </p:cNvPr>
          <p:cNvSpPr/>
          <p:nvPr/>
        </p:nvSpPr>
        <p:spPr>
          <a:xfrm>
            <a:off x="2790826" y="4718137"/>
            <a:ext cx="1781174" cy="345281"/>
          </a:xfrm>
          <a:prstGeom prst="roundRect">
            <a:avLst/>
          </a:prstGeom>
          <a:solidFill>
            <a:srgbClr val="C4D6A0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TCP, UDP, SCTP</a:t>
            </a:r>
            <a:endParaRPr lang="ru-RU" sz="1700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1EA2F439-0CD1-4390-A589-A4469DBCD93F}"/>
              </a:ext>
            </a:extLst>
          </p:cNvPr>
          <p:cNvSpPr/>
          <p:nvPr/>
        </p:nvSpPr>
        <p:spPr>
          <a:xfrm>
            <a:off x="2790826" y="5238292"/>
            <a:ext cx="1781174" cy="345281"/>
          </a:xfrm>
          <a:prstGeom prst="roundRect">
            <a:avLst/>
          </a:prstGeom>
          <a:solidFill>
            <a:srgbClr val="D99690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IP, RIP, IPX</a:t>
            </a:r>
            <a:endParaRPr lang="ru-RU" sz="1700" dirty="0">
              <a:solidFill>
                <a:schemeClr val="tx1"/>
              </a:solidFill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E10FEE89-5992-42AE-BBDE-0C29847D40BE}"/>
              </a:ext>
            </a:extLst>
          </p:cNvPr>
          <p:cNvSpPr/>
          <p:nvPr/>
        </p:nvSpPr>
        <p:spPr>
          <a:xfrm>
            <a:off x="2790826" y="5758447"/>
            <a:ext cx="1781174" cy="345281"/>
          </a:xfrm>
          <a:prstGeom prst="roundRect">
            <a:avLst/>
          </a:prstGeom>
          <a:solidFill>
            <a:srgbClr val="BFCFE2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Ethernet </a:t>
            </a:r>
            <a:endParaRPr lang="ru-RU" sz="1700" dirty="0">
              <a:solidFill>
                <a:schemeClr val="tx1"/>
              </a:solidFill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A589D94D-FE69-42BD-A4F5-A136134BFDA3}"/>
              </a:ext>
            </a:extLst>
          </p:cNvPr>
          <p:cNvSpPr/>
          <p:nvPr/>
        </p:nvSpPr>
        <p:spPr>
          <a:xfrm>
            <a:off x="2790826" y="6278602"/>
            <a:ext cx="1781174" cy="345281"/>
          </a:xfrm>
          <a:prstGeom prst="roundRect">
            <a:avLst/>
          </a:prstGeom>
          <a:solidFill>
            <a:srgbClr val="548BD4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WIFI, RJ45,..</a:t>
            </a:r>
            <a:endParaRPr lang="ru-RU" sz="1700" dirty="0">
              <a:solidFill>
                <a:schemeClr val="tx1"/>
              </a:solidFill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E8E4C29B-01B4-49AD-8811-B9148E3A2401}"/>
              </a:ext>
            </a:extLst>
          </p:cNvPr>
          <p:cNvSpPr/>
          <p:nvPr/>
        </p:nvSpPr>
        <p:spPr>
          <a:xfrm>
            <a:off x="2790824" y="2742324"/>
            <a:ext cx="1866899" cy="34528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Примеры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3710A0AF-55CC-4AF0-9728-9BF16C4B7937}"/>
              </a:ext>
            </a:extLst>
          </p:cNvPr>
          <p:cNvSpPr/>
          <p:nvPr/>
        </p:nvSpPr>
        <p:spPr>
          <a:xfrm>
            <a:off x="234315" y="5664073"/>
            <a:ext cx="2413635" cy="412877"/>
          </a:xfrm>
          <a:prstGeom prst="roundRect">
            <a:avLst/>
          </a:prstGeom>
          <a:solidFill>
            <a:srgbClr val="BFCFE2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ru-RU" sz="1700" dirty="0">
                <a:solidFill>
                  <a:schemeClr val="tx1"/>
                </a:solidFill>
              </a:rPr>
              <a:t>Сетевая карта, коммутатор, мост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03E68DAB-EFB6-4539-B763-CFDDA099F10D}"/>
              </a:ext>
            </a:extLst>
          </p:cNvPr>
          <p:cNvSpPr/>
          <p:nvPr/>
        </p:nvSpPr>
        <p:spPr>
          <a:xfrm>
            <a:off x="234315" y="6184227"/>
            <a:ext cx="2413635" cy="489623"/>
          </a:xfrm>
          <a:prstGeom prst="roundRect">
            <a:avLst/>
          </a:prstGeom>
          <a:solidFill>
            <a:srgbClr val="548BD4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700" dirty="0">
                <a:solidFill>
                  <a:schemeClr val="tx1"/>
                </a:solidFill>
              </a:rPr>
              <a:t>Повторитель, </a:t>
            </a:r>
            <a:r>
              <a:rPr lang="ru-RU" sz="1700" dirty="0" err="1">
                <a:solidFill>
                  <a:schemeClr val="tx1"/>
                </a:solidFill>
              </a:rPr>
              <a:t>хаб</a:t>
            </a:r>
            <a:r>
              <a:rPr lang="ru-RU" sz="1700" dirty="0">
                <a:solidFill>
                  <a:schemeClr val="tx1"/>
                </a:solidFill>
              </a:rPr>
              <a:t> (концентратор) </a:t>
            </a: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AD724895-424F-4546-89C6-C70C6F8E199E}"/>
              </a:ext>
            </a:extLst>
          </p:cNvPr>
          <p:cNvSpPr/>
          <p:nvPr/>
        </p:nvSpPr>
        <p:spPr>
          <a:xfrm>
            <a:off x="234315" y="3123865"/>
            <a:ext cx="2413635" cy="1939553"/>
          </a:xfrm>
          <a:prstGeom prst="roundRect">
            <a:avLst/>
          </a:prstGeom>
          <a:solidFill>
            <a:srgbClr val="F9C499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700" dirty="0">
                <a:solidFill>
                  <a:schemeClr val="tx1"/>
                </a:solidFill>
              </a:rPr>
              <a:t>Программное обеспечение (ПО)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A8A1B808-51DC-4FD3-8CC7-D09C8857C86E}"/>
              </a:ext>
            </a:extLst>
          </p:cNvPr>
          <p:cNvSpPr/>
          <p:nvPr/>
        </p:nvSpPr>
        <p:spPr>
          <a:xfrm>
            <a:off x="234315" y="5124451"/>
            <a:ext cx="2413635" cy="514350"/>
          </a:xfrm>
          <a:prstGeom prst="roundRect">
            <a:avLst/>
          </a:prstGeom>
          <a:solidFill>
            <a:srgbClr val="D99690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ru-RU" sz="1700" dirty="0">
                <a:solidFill>
                  <a:schemeClr val="tx1"/>
                </a:solidFill>
              </a:rPr>
              <a:t>Маршрутизатор (роутер) с ПО</a:t>
            </a: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B11ABD62-3880-40A2-947A-CF3ABB3FFEE9}"/>
              </a:ext>
            </a:extLst>
          </p:cNvPr>
          <p:cNvSpPr/>
          <p:nvPr/>
        </p:nvSpPr>
        <p:spPr>
          <a:xfrm>
            <a:off x="390526" y="2671307"/>
            <a:ext cx="2257424" cy="34528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Реализация</a:t>
            </a:r>
          </a:p>
        </p:txBody>
      </p:sp>
      <p:pic>
        <p:nvPicPr>
          <p:cNvPr id="23" name="Picture 2" descr="Ð­ÑÐ°Ð»Ð¾Ð½Ð½Ð°Ñ ÑÐµÑÐµÐ²Ð°Ñ Ð¼Ð¾Ð´ÐµÐ»Ñ OSI Ð¸ ÑÑÐ°Ð»Ð¾Ð½Ð½Ð°Ñ ÑÐµÑÐµÐ²Ð°Ñ Ð¼Ð¾Ð´ÐµÐ»Ñ TCP/IP Ð¸Ð»Ð¸ Ð¼Ð¾Ð´ÐµÐ»Ñ DOD">
            <a:extLst>
              <a:ext uri="{FF2B5EF4-FFF2-40B4-BE49-F238E27FC236}">
                <a16:creationId xmlns:a16="http://schemas.microsoft.com/office/drawing/2014/main" id="{C4673403-0EC8-4A6C-914B-459CED2305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03" r="-989"/>
          <a:stretch/>
        </p:blipFill>
        <p:spPr bwMode="auto">
          <a:xfrm>
            <a:off x="6848402" y="2771776"/>
            <a:ext cx="2196000" cy="390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685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0F7433-E4C6-4C30-B058-BC6FC6452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Модель </a:t>
            </a:r>
            <a:r>
              <a:rPr lang="en-US" dirty="0"/>
              <a:t>OSI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56CF91-7EC7-42F2-A8C8-AC2ED9494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2" descr="ÐÐ¾Ð´ÐµÐ»Ð¸ OSI - ÑÑÐ¾Ð²Ð½Ð¸ Ð¸ ÑÑÐ½ÐºÑÐ¸Ð¸ ">
            <a:extLst>
              <a:ext uri="{FF2B5EF4-FFF2-40B4-BE49-F238E27FC236}">
                <a16:creationId xmlns:a16="http://schemas.microsoft.com/office/drawing/2014/main" id="{6A49E642-EAC3-4049-9BE8-E3AC298C2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391" y="1387474"/>
            <a:ext cx="4112683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684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1A1DC2-2365-4848-99A0-19748014D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63561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Модель </a:t>
            </a:r>
            <a:r>
              <a:rPr lang="en-US" dirty="0"/>
              <a:t>OSI </a:t>
            </a:r>
            <a:r>
              <a:rPr lang="ru-RU" dirty="0"/>
              <a:t>7. Прикладной уровень </a:t>
            </a:r>
          </a:p>
        </p:txBody>
      </p:sp>
      <p:pic>
        <p:nvPicPr>
          <p:cNvPr id="1026" name="Picture 2" descr="Ð­ÑÐ°Ð»Ð¾Ð½Ð½Ð°Ñ ÑÐµÑÐµÐ²Ð°Ñ Ð¼Ð¾Ð´ÐµÐ»Ñ OSI">
            <a:extLst>
              <a:ext uri="{FF2B5EF4-FFF2-40B4-BE49-F238E27FC236}">
                <a16:creationId xmlns:a16="http://schemas.microsoft.com/office/drawing/2014/main" id="{0A5F68FE-F526-4F0B-AE66-A032A3970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550" y="2373490"/>
            <a:ext cx="3296735" cy="384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ъект 5">
            <a:extLst>
              <a:ext uri="{FF2B5EF4-FFF2-40B4-BE49-F238E27FC236}">
                <a16:creationId xmlns:a16="http://schemas.microsoft.com/office/drawing/2014/main" id="{1F1A34FC-3D15-40A3-B275-284CA8841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268760"/>
            <a:ext cx="8536570" cy="5395913"/>
          </a:xfrm>
        </p:spPr>
        <p:txBody>
          <a:bodyPr>
            <a:normAutofit/>
          </a:bodyPr>
          <a:lstStyle/>
          <a:p>
            <a:pPr marL="285750" indent="-285750"/>
            <a:r>
              <a:rPr lang="ru-RU" sz="2000" dirty="0"/>
              <a:t>Прикладной уровень (</a:t>
            </a:r>
            <a:r>
              <a:rPr lang="ru-RU" sz="2000" dirty="0" err="1"/>
              <a:t>application</a:t>
            </a:r>
            <a:r>
              <a:rPr lang="ru-RU" sz="2000" dirty="0"/>
              <a:t> </a:t>
            </a:r>
            <a:r>
              <a:rPr lang="ru-RU" sz="2000" dirty="0" err="1"/>
              <a:t>layer</a:t>
            </a:r>
            <a:r>
              <a:rPr lang="ru-RU" sz="2000" dirty="0"/>
              <a:t>)</a:t>
            </a:r>
          </a:p>
          <a:p>
            <a:pPr marL="285750" indent="-285750"/>
            <a:r>
              <a:rPr lang="ru-RU" sz="2000" dirty="0"/>
              <a:t>Функции:</a:t>
            </a:r>
          </a:p>
          <a:p>
            <a:pPr marL="447675" indent="-285750"/>
            <a:r>
              <a:rPr lang="ru-RU" sz="2000" dirty="0"/>
              <a:t> Осуществляет связь пользовательских приложений с сетью. </a:t>
            </a:r>
          </a:p>
          <a:p>
            <a:pPr marL="628650" lvl="1" indent="-285750"/>
            <a:r>
              <a:rPr lang="ru-RU" sz="2000" dirty="0"/>
              <a:t>Например: </a:t>
            </a:r>
          </a:p>
          <a:p>
            <a:pPr marL="742950" lvl="1" indent="-285750">
              <a:lnSpc>
                <a:spcPct val="100000"/>
              </a:lnSpc>
              <a:spcBef>
                <a:spcPts val="1200"/>
              </a:spcBef>
            </a:pPr>
            <a:r>
              <a:rPr lang="ru-RU" sz="2000" dirty="0"/>
              <a:t>просмотр веб-страниц (HTTP),</a:t>
            </a:r>
          </a:p>
          <a:p>
            <a:pPr marL="742950" lvl="1" indent="-285750">
              <a:lnSpc>
                <a:spcPct val="100000"/>
              </a:lnSpc>
              <a:spcBef>
                <a:spcPts val="1200"/>
              </a:spcBef>
            </a:pPr>
            <a:r>
              <a:rPr lang="ru-RU" sz="2000" dirty="0"/>
              <a:t>передача и приём почты (SMTP, POP3)</a:t>
            </a:r>
          </a:p>
          <a:p>
            <a:pPr marL="742950" lvl="1" indent="-285750">
              <a:lnSpc>
                <a:spcPct val="100000"/>
              </a:lnSpc>
              <a:spcBef>
                <a:spcPts val="1200"/>
              </a:spcBef>
            </a:pPr>
            <a:r>
              <a:rPr lang="ru-RU" sz="2000" dirty="0"/>
              <a:t>приём и получение файлов (FTP, TFTP), </a:t>
            </a:r>
          </a:p>
          <a:p>
            <a:pPr marL="742950" lvl="1" indent="-285750">
              <a:lnSpc>
                <a:spcPct val="100000"/>
              </a:lnSpc>
              <a:spcBef>
                <a:spcPts val="1200"/>
              </a:spcBef>
            </a:pPr>
            <a:r>
              <a:rPr lang="ru-RU" sz="2000" dirty="0"/>
              <a:t>удаленный доступ к терминальным</a:t>
            </a:r>
            <a:br>
              <a:rPr lang="ru-RU" sz="2000" dirty="0"/>
            </a:br>
            <a:r>
              <a:rPr lang="ru-RU" sz="2000" dirty="0"/>
              <a:t>устройствами (</a:t>
            </a:r>
            <a:r>
              <a:rPr lang="ru-RU" sz="2000" dirty="0" err="1"/>
              <a:t>Telnet</a:t>
            </a:r>
            <a:r>
              <a:rPr lang="ru-RU" sz="2000" dirty="0"/>
              <a:t>).</a:t>
            </a:r>
          </a:p>
          <a:p>
            <a:pPr marL="742950" lvl="1" indent="-285750">
              <a:lnSpc>
                <a:spcPct val="100000"/>
              </a:lnSpc>
              <a:spcBef>
                <a:spcPts val="1200"/>
              </a:spcBef>
            </a:pPr>
            <a:r>
              <a:rPr lang="ru-RU" sz="2000" dirty="0"/>
              <a:t>База данных </a:t>
            </a:r>
            <a:r>
              <a:rPr lang="en-US" sz="2000" dirty="0"/>
              <a:t>IP </a:t>
            </a:r>
            <a:r>
              <a:rPr lang="ru-RU" sz="2000" dirty="0"/>
              <a:t>адресов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ru-RU" sz="2000" dirty="0"/>
              <a:t>по имени хоста </a:t>
            </a:r>
            <a:r>
              <a:rPr lang="en-US" sz="2000" dirty="0"/>
              <a:t>(DNS)</a:t>
            </a:r>
          </a:p>
          <a:p>
            <a:pPr marL="742950" lvl="1" indent="-285750"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SSH – </a:t>
            </a:r>
            <a:r>
              <a:rPr lang="ru-RU" sz="2000" dirty="0"/>
              <a:t>удаленное управление</a:t>
            </a:r>
            <a:br>
              <a:rPr lang="ru-RU" sz="2000" dirty="0"/>
            </a:br>
            <a:r>
              <a:rPr lang="ru-RU" sz="2000" dirty="0"/>
              <a:t>операционными системами.</a:t>
            </a:r>
          </a:p>
          <a:p>
            <a:pPr marL="742950" lvl="1" indent="-285750"/>
            <a:endParaRPr lang="ru-RU" sz="2000" dirty="0"/>
          </a:p>
          <a:p>
            <a:pPr marL="742950" lvl="1" indent="-285750"/>
            <a:endParaRPr lang="ru-RU" sz="2000" dirty="0"/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267252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1A1DC2-2365-4848-99A0-19748014D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5" y="365126"/>
            <a:ext cx="8543925" cy="563561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Модель </a:t>
            </a:r>
            <a:r>
              <a:rPr lang="en-US" sz="3600" dirty="0"/>
              <a:t>OSI </a:t>
            </a:r>
            <a:r>
              <a:rPr lang="ru-RU" sz="3600" dirty="0"/>
              <a:t>6. Представительский уровень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C0E34F-BA02-473A-B1D2-63C828398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040" y="1123950"/>
            <a:ext cx="5639885" cy="527684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Представительский уровень (</a:t>
            </a:r>
            <a:r>
              <a:rPr lang="ru-RU" sz="2000" dirty="0" err="1"/>
              <a:t>presentation</a:t>
            </a:r>
            <a:r>
              <a:rPr lang="ru-RU" sz="2000" dirty="0"/>
              <a:t> </a:t>
            </a:r>
            <a:r>
              <a:rPr lang="ru-RU" sz="2000" dirty="0" err="1"/>
              <a:t>layer</a:t>
            </a:r>
            <a:r>
              <a:rPr lang="ru-RU" sz="2000" dirty="0"/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Функции: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кодирование/декодирование данных,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Сжатие данных,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Шифрование данных,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согласование разных протоколов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2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Например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При отправки изображения протокол </a:t>
            </a:r>
            <a:br>
              <a:rPr lang="ru-RU" sz="2000" dirty="0"/>
            </a:br>
            <a:r>
              <a:rPr lang="ru-RU" sz="2000" dirty="0"/>
              <a:t>прикладного уровня SMTP отправляет</a:t>
            </a:r>
            <a:br>
              <a:rPr lang="ru-RU" sz="2000" dirty="0"/>
            </a:br>
            <a:r>
              <a:rPr lang="ru-RU" sz="2000" dirty="0"/>
              <a:t> фотографию на уровень Представления</a:t>
            </a:r>
            <a:br>
              <a:rPr lang="ru-RU" sz="2000" dirty="0"/>
            </a:br>
            <a:r>
              <a:rPr lang="ru-RU" sz="2000" dirty="0"/>
              <a:t> где оно преобразуется в пакеты данных.</a:t>
            </a:r>
          </a:p>
        </p:txBody>
      </p:sp>
      <p:pic>
        <p:nvPicPr>
          <p:cNvPr id="1026" name="Picture 2" descr="Ð­ÑÐ°Ð»Ð¾Ð½Ð½Ð°Ñ ÑÐµÑÐµÐ²Ð°Ñ Ð¼Ð¾Ð´ÐµÐ»Ñ OSI">
            <a:extLst>
              <a:ext uri="{FF2B5EF4-FFF2-40B4-BE49-F238E27FC236}">
                <a16:creationId xmlns:a16="http://schemas.microsoft.com/office/drawing/2014/main" id="{0A5F68FE-F526-4F0B-AE66-A032A3970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375" y="2781300"/>
            <a:ext cx="2844585" cy="3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795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1A1DC2-2365-4848-99A0-19748014D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5750"/>
            <a:ext cx="7886700" cy="563561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Модель </a:t>
            </a:r>
            <a:r>
              <a:rPr lang="en-US" sz="3600" dirty="0"/>
              <a:t>OSI </a:t>
            </a:r>
            <a:r>
              <a:rPr lang="ru-RU" sz="3600" dirty="0"/>
              <a:t>5. Сеансовый уровень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C0E34F-BA02-473A-B1D2-63C828398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25" y="852488"/>
            <a:ext cx="8468810" cy="196691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Сеансовый уровень или уровень сессий(</a:t>
            </a:r>
            <a:r>
              <a:rPr lang="ru-RU" sz="2000" dirty="0" err="1"/>
              <a:t>session</a:t>
            </a:r>
            <a:r>
              <a:rPr lang="ru-RU" sz="2000" dirty="0"/>
              <a:t> </a:t>
            </a:r>
            <a:r>
              <a:rPr lang="ru-RU" sz="2000" dirty="0" err="1"/>
              <a:t>layer</a:t>
            </a:r>
            <a:r>
              <a:rPr lang="ru-RU" sz="2000" dirty="0"/>
              <a:t>) - организует сеанс связи между компьютерами.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Функции: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созданием/завершением сеанса обменом информацией, 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синхронизация задач,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определением права на передачу данных.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2000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DA606C4D-6978-404B-9632-733AE1FBEE50}"/>
              </a:ext>
            </a:extLst>
          </p:cNvPr>
          <p:cNvSpPr txBox="1">
            <a:spLocks/>
          </p:cNvSpPr>
          <p:nvPr/>
        </p:nvSpPr>
        <p:spPr>
          <a:xfrm>
            <a:off x="133350" y="2819400"/>
            <a:ext cx="6181724" cy="3752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Например: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1800" dirty="0"/>
              <a:t>аудио и видеоконференции, на этом уровне устанавливается, каким кодеком будет кодироваться сигнал, причем этот кодек должен присутствовать на обеих машинах. 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1800" dirty="0"/>
              <a:t>протокол SMPP (</a:t>
            </a:r>
            <a:r>
              <a:rPr lang="ru-RU" sz="1800" dirty="0" err="1"/>
              <a:t>Short</a:t>
            </a:r>
            <a:r>
              <a:rPr lang="ru-RU" sz="1800" dirty="0"/>
              <a:t> </a:t>
            </a:r>
            <a:r>
              <a:rPr lang="ru-RU" sz="1800" dirty="0" err="1"/>
              <a:t>message</a:t>
            </a:r>
            <a:r>
              <a:rPr lang="ru-RU" sz="1800" dirty="0"/>
              <a:t> </a:t>
            </a:r>
            <a:r>
              <a:rPr lang="ru-RU" sz="1800" dirty="0" err="1"/>
              <a:t>peer-to-peer</a:t>
            </a:r>
            <a:r>
              <a:rPr lang="ru-RU" sz="1800" dirty="0"/>
              <a:t> </a:t>
            </a:r>
            <a:r>
              <a:rPr lang="ru-RU" sz="1800" dirty="0" err="1"/>
              <a:t>protocol</a:t>
            </a:r>
            <a:r>
              <a:rPr lang="ru-RU" sz="1800" dirty="0"/>
              <a:t>), с помощью него отправляются СМС и USSD запросы. 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1800" dirty="0"/>
              <a:t>PAP (</a:t>
            </a:r>
            <a:r>
              <a:rPr lang="ru-RU" sz="1800" dirty="0" err="1"/>
              <a:t>Password</a:t>
            </a:r>
            <a:r>
              <a:rPr lang="ru-RU" sz="1800" dirty="0"/>
              <a:t> </a:t>
            </a:r>
            <a:r>
              <a:rPr lang="ru-RU" sz="1800" dirty="0" err="1"/>
              <a:t>Authentication</a:t>
            </a:r>
            <a:r>
              <a:rPr lang="ru-RU" sz="1800" dirty="0"/>
              <a:t> </a:t>
            </a:r>
            <a:r>
              <a:rPr lang="ru-RU" sz="1800" dirty="0" err="1"/>
              <a:t>Protocol</a:t>
            </a:r>
            <a:r>
              <a:rPr lang="ru-RU" sz="1800" dirty="0"/>
              <a:t>) – это протокол для отправки имени пользователя и пароля на сервер без шифрования.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RPC (Remote Procedure Call) – </a:t>
            </a:r>
            <a:r>
              <a:rPr lang="ru-RU" sz="1800" dirty="0"/>
              <a:t>протокол удаленного вызова процедур в ОС</a:t>
            </a:r>
          </a:p>
        </p:txBody>
      </p:sp>
      <p:pic>
        <p:nvPicPr>
          <p:cNvPr id="7" name="Picture 2" descr="Ð­ÑÐ°Ð»Ð¾Ð½Ð½Ð°Ñ ÑÐµÑÐµÐ²Ð°Ñ Ð¼Ð¾Ð´ÐµÐ»Ñ OSI">
            <a:extLst>
              <a:ext uri="{FF2B5EF4-FFF2-40B4-BE49-F238E27FC236}">
                <a16:creationId xmlns:a16="http://schemas.microsoft.com/office/drawing/2014/main" id="{ECB9717C-EEB5-454B-8494-DE7AF40D0E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35573"/>
          <a:stretch/>
        </p:blipFill>
        <p:spPr bwMode="auto">
          <a:xfrm>
            <a:off x="6496051" y="2730676"/>
            <a:ext cx="2124000" cy="384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716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1A1DC2-2365-4848-99A0-19748014D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365126"/>
            <a:ext cx="8105775" cy="563561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Модель </a:t>
            </a:r>
            <a:r>
              <a:rPr lang="en-US" sz="3600" dirty="0"/>
              <a:t>OSI </a:t>
            </a:r>
            <a:r>
              <a:rPr lang="ru-RU" sz="3600" dirty="0"/>
              <a:t>4. Транспортный уровень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C0E34F-BA02-473A-B1D2-63C828398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265" y="928687"/>
            <a:ext cx="8468810" cy="1357313"/>
          </a:xfrm>
        </p:spPr>
        <p:txBody>
          <a:bodyPr>
            <a:noAutofit/>
          </a:bodyPr>
          <a:lstStyle/>
          <a:p>
            <a:r>
              <a:rPr lang="ru-RU" sz="2000" dirty="0"/>
              <a:t>Транспортный уровень (</a:t>
            </a:r>
            <a:r>
              <a:rPr lang="ru-RU" sz="2000" dirty="0" err="1"/>
              <a:t>transport</a:t>
            </a:r>
            <a:r>
              <a:rPr lang="ru-RU" sz="2000" dirty="0"/>
              <a:t> </a:t>
            </a:r>
            <a:r>
              <a:rPr lang="ru-RU" sz="2000" dirty="0" err="1"/>
              <a:t>layer</a:t>
            </a:r>
            <a:r>
              <a:rPr lang="ru-RU" sz="2000" dirty="0"/>
              <a:t>). </a:t>
            </a:r>
          </a:p>
          <a:p>
            <a:r>
              <a:rPr lang="ru-RU" sz="2000" dirty="0"/>
              <a:t>Функции: </a:t>
            </a:r>
          </a:p>
          <a:p>
            <a:pPr lvl="1"/>
            <a:r>
              <a:rPr lang="ru-RU" sz="2000" dirty="0"/>
              <a:t>обеспечивает надёжность передачи данных от отправителя к получателю.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C9DC1889-3ACE-422B-A62E-E118BA0C511B}"/>
              </a:ext>
            </a:extLst>
          </p:cNvPr>
          <p:cNvSpPr txBox="1">
            <a:spLocks/>
          </p:cNvSpPr>
          <p:nvPr/>
        </p:nvSpPr>
        <p:spPr>
          <a:xfrm>
            <a:off x="132265" y="2286000"/>
            <a:ext cx="6058985" cy="43243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Например протоколы </a:t>
            </a:r>
            <a:r>
              <a:rPr lang="en-US" sz="2000" dirty="0"/>
              <a:t>UDP </a:t>
            </a:r>
            <a:r>
              <a:rPr lang="ru-RU" sz="2000" dirty="0"/>
              <a:t>и </a:t>
            </a:r>
            <a:r>
              <a:rPr lang="en-US" sz="2000" dirty="0"/>
              <a:t>TCP</a:t>
            </a:r>
            <a:r>
              <a:rPr lang="ru-RU" sz="2000" dirty="0"/>
              <a:t>:</a:t>
            </a:r>
          </a:p>
          <a:p>
            <a:pPr marL="542925" lvl="1"/>
            <a:r>
              <a:rPr lang="ru-RU" sz="2000" dirty="0"/>
              <a:t>UDP (</a:t>
            </a:r>
            <a:r>
              <a:rPr lang="ru-RU" sz="2000" dirty="0" err="1"/>
              <a:t>User</a:t>
            </a:r>
            <a:r>
              <a:rPr lang="ru-RU" sz="2000" dirty="0"/>
              <a:t> </a:t>
            </a:r>
            <a:r>
              <a:rPr lang="ru-RU" sz="2000" dirty="0" err="1"/>
              <a:t>Datagram</a:t>
            </a:r>
            <a:r>
              <a:rPr lang="ru-RU" sz="2000" dirty="0"/>
              <a:t> </a:t>
            </a:r>
            <a:r>
              <a:rPr lang="ru-RU" sz="2000" dirty="0" err="1"/>
              <a:t>Protocol</a:t>
            </a:r>
            <a:r>
              <a:rPr lang="ru-RU" sz="2000" dirty="0"/>
              <a:t>) </a:t>
            </a:r>
            <a:endParaRPr lang="en-US" sz="2000" dirty="0"/>
          </a:p>
          <a:p>
            <a:pPr marL="809625" lvl="1">
              <a:spcBef>
                <a:spcPts val="0"/>
              </a:spcBef>
            </a:pPr>
            <a:r>
              <a:rPr lang="ru-RU" sz="2000" dirty="0"/>
              <a:t>без установления соединения, </a:t>
            </a:r>
            <a:endParaRPr lang="en-US" sz="2000" dirty="0"/>
          </a:p>
          <a:p>
            <a:pPr marL="809625" lvl="1">
              <a:spcBef>
                <a:spcPts val="0"/>
              </a:spcBef>
            </a:pPr>
            <a:r>
              <a:rPr lang="ru-RU" sz="2000" dirty="0"/>
              <a:t>не подтверждает доставку данных </a:t>
            </a:r>
            <a:endParaRPr lang="en-US" sz="2000" dirty="0"/>
          </a:p>
          <a:p>
            <a:pPr marL="809625" lvl="1">
              <a:spcBef>
                <a:spcPts val="0"/>
              </a:spcBef>
            </a:pPr>
            <a:r>
              <a:rPr lang="ru-RU" sz="2000" dirty="0"/>
              <a:t>не делает повторы (скорость передачи выше). </a:t>
            </a:r>
          </a:p>
          <a:p>
            <a:pPr lvl="2"/>
            <a:r>
              <a:rPr lang="ru-RU" sz="1800" dirty="0"/>
              <a:t>Используется для </a:t>
            </a:r>
            <a:r>
              <a:rPr lang="ru-RU" sz="1800" dirty="0" err="1"/>
              <a:t>изображний</a:t>
            </a:r>
            <a:r>
              <a:rPr lang="ru-RU" sz="1800" dirty="0"/>
              <a:t>, видео и аудио – большие длинные потоки данных. </a:t>
            </a:r>
          </a:p>
          <a:p>
            <a:pPr marL="542925" lvl="1">
              <a:spcBef>
                <a:spcPts val="1200"/>
              </a:spcBef>
              <a:tabLst>
                <a:tab pos="542925" algn="l"/>
              </a:tabLst>
            </a:pPr>
            <a:r>
              <a:rPr lang="ru-RU" sz="2000" dirty="0"/>
              <a:t>TCP протокол (</a:t>
            </a:r>
            <a:r>
              <a:rPr lang="ru-RU" sz="2000" dirty="0" err="1"/>
              <a:t>Transmission</a:t>
            </a:r>
            <a:r>
              <a:rPr lang="ru-RU" sz="2000" dirty="0"/>
              <a:t> </a:t>
            </a:r>
            <a:r>
              <a:rPr lang="ru-RU" sz="2000" dirty="0" err="1"/>
              <a:t>Control</a:t>
            </a:r>
            <a:r>
              <a:rPr lang="ru-RU" sz="2000" dirty="0"/>
              <a:t> </a:t>
            </a:r>
            <a:r>
              <a:rPr lang="ru-RU" sz="2000" dirty="0" err="1"/>
              <a:t>Protocol</a:t>
            </a:r>
            <a:r>
              <a:rPr lang="ru-RU" sz="2000" dirty="0"/>
              <a:t>),</a:t>
            </a:r>
            <a:endParaRPr lang="en-US" sz="2000" dirty="0"/>
          </a:p>
          <a:p>
            <a:pPr marL="809625" lvl="1">
              <a:spcBef>
                <a:spcPts val="0"/>
              </a:spcBef>
            </a:pPr>
            <a:r>
              <a:rPr lang="ru-RU" sz="2000" dirty="0"/>
              <a:t>перед передачей устанавливает соединение,</a:t>
            </a:r>
            <a:endParaRPr lang="en-US" sz="2000" dirty="0"/>
          </a:p>
          <a:p>
            <a:pPr marL="809625" lvl="1">
              <a:spcBef>
                <a:spcPts val="0"/>
              </a:spcBef>
            </a:pPr>
            <a:r>
              <a:rPr lang="ru-RU" sz="2000" dirty="0"/>
              <a:t>подтверждает доставку данных, </a:t>
            </a:r>
            <a:endParaRPr lang="en-US" sz="2000" dirty="0"/>
          </a:p>
          <a:p>
            <a:pPr marL="809625" lvl="1">
              <a:spcBef>
                <a:spcPts val="0"/>
              </a:spcBef>
            </a:pPr>
            <a:r>
              <a:rPr lang="ru-RU" sz="2000" dirty="0"/>
              <a:t>при необходимости делает повтор,</a:t>
            </a:r>
            <a:endParaRPr lang="en-US" sz="2000" dirty="0"/>
          </a:p>
          <a:p>
            <a:pPr marL="809625" lvl="1">
              <a:spcBef>
                <a:spcPts val="0"/>
              </a:spcBef>
            </a:pPr>
            <a:r>
              <a:rPr lang="ru-RU" sz="2000" dirty="0"/>
              <a:t>гарантирует целостность и правильную последовательность загружаемых данных.</a:t>
            </a:r>
          </a:p>
          <a:p>
            <a:pPr lvl="2"/>
            <a:r>
              <a:rPr lang="ru-RU" sz="1800" dirty="0"/>
              <a:t>Используется для текста, файлов, паролей и </a:t>
            </a:r>
            <a:r>
              <a:rPr lang="ru-RU" sz="1800" dirty="0" err="1"/>
              <a:t>тп</a:t>
            </a:r>
            <a:r>
              <a:rPr lang="ru-RU" sz="1800" dirty="0"/>
              <a:t>.</a:t>
            </a:r>
          </a:p>
        </p:txBody>
      </p:sp>
      <p:pic>
        <p:nvPicPr>
          <p:cNvPr id="6" name="Picture 2" descr="Ð­ÑÐ°Ð»Ð¾Ð½Ð½Ð°Ñ ÑÐµÑÐµÐ²Ð°Ñ Ð¼Ð¾Ð´ÐµÐ»Ñ OSI">
            <a:extLst>
              <a:ext uri="{FF2B5EF4-FFF2-40B4-BE49-F238E27FC236}">
                <a16:creationId xmlns:a16="http://schemas.microsoft.com/office/drawing/2014/main" id="{F6DCECCA-9F55-4072-BDD0-AB9103C8D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35573"/>
          <a:stretch/>
        </p:blipFill>
        <p:spPr bwMode="auto">
          <a:xfrm>
            <a:off x="6705675" y="2438400"/>
            <a:ext cx="2124000" cy="384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166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1A1DC2-2365-4848-99A0-19748014D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63561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Модель </a:t>
            </a:r>
            <a:r>
              <a:rPr lang="en-US" dirty="0"/>
              <a:t>OSI </a:t>
            </a:r>
            <a:r>
              <a:rPr lang="ru-RU" dirty="0"/>
              <a:t>3. Сетевой уровень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C0E34F-BA02-473A-B1D2-63C828398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90" y="928687"/>
            <a:ext cx="8860420" cy="3395662"/>
          </a:xfrm>
        </p:spPr>
        <p:txBody>
          <a:bodyPr>
            <a:noAutofit/>
          </a:bodyPr>
          <a:lstStyle/>
          <a:p>
            <a:r>
              <a:rPr lang="ru-RU" sz="2000" dirty="0"/>
              <a:t>Сетевой уровень (</a:t>
            </a:r>
            <a:r>
              <a:rPr lang="ru-RU" sz="2000" dirty="0" err="1"/>
              <a:t>network</a:t>
            </a:r>
            <a:r>
              <a:rPr lang="ru-RU" sz="2000" dirty="0"/>
              <a:t> </a:t>
            </a:r>
            <a:r>
              <a:rPr lang="ru-RU" sz="2000" dirty="0" err="1"/>
              <a:t>layer</a:t>
            </a:r>
            <a:r>
              <a:rPr lang="ru-RU" sz="2000" dirty="0"/>
              <a:t>) </a:t>
            </a:r>
          </a:p>
          <a:p>
            <a:pPr>
              <a:spcBef>
                <a:spcPts val="0"/>
              </a:spcBef>
            </a:pPr>
            <a:r>
              <a:rPr lang="ru-RU" sz="2000" dirty="0"/>
              <a:t>Функции: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определения пути передачи данных (маршрутизация).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трансляция логических адресов и имён в физические,</a:t>
            </a:r>
            <a:endParaRPr lang="en-US" sz="2000" dirty="0"/>
          </a:p>
          <a:p>
            <a:pPr lvl="1">
              <a:spcBef>
                <a:spcPts val="0"/>
              </a:spcBef>
            </a:pPr>
            <a:r>
              <a:rPr lang="ru-RU" sz="2000" dirty="0"/>
              <a:t>Формирование пакетов,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Исправление ошибок 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отслеживание неполадок и заторов в сети. </a:t>
            </a:r>
          </a:p>
          <a:p>
            <a:pPr marL="447675" lvl="1">
              <a:spcBef>
                <a:spcPts val="0"/>
              </a:spcBef>
            </a:pPr>
            <a:r>
              <a:rPr lang="ru-RU" sz="1800" dirty="0"/>
              <a:t>Как правило маршрутизация данных осуществляется по протоколу IP (</a:t>
            </a:r>
            <a:r>
              <a:rPr lang="ru-RU" sz="1800" dirty="0" err="1"/>
              <a:t>Internet</a:t>
            </a:r>
            <a:r>
              <a:rPr lang="ru-RU" sz="1800" dirty="0"/>
              <a:t> </a:t>
            </a:r>
            <a:r>
              <a:rPr lang="ru-RU" sz="1800" dirty="0" err="1"/>
              <a:t>Protocol</a:t>
            </a:r>
            <a:r>
              <a:rPr lang="ru-RU" sz="1800" dirty="0"/>
              <a:t>). IP-адрес – это логический адрес в сети.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8CC513D0-EE38-479E-B897-99D612391888}"/>
              </a:ext>
            </a:extLst>
          </p:cNvPr>
          <p:cNvSpPr txBox="1">
            <a:spLocks/>
          </p:cNvSpPr>
          <p:nvPr/>
        </p:nvSpPr>
        <p:spPr>
          <a:xfrm>
            <a:off x="238123" y="3366290"/>
            <a:ext cx="6886577" cy="32709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lvl="1" indent="-266700"/>
            <a:r>
              <a:rPr lang="ru-RU" sz="1800" dirty="0"/>
              <a:t>Например:</a:t>
            </a:r>
          </a:p>
          <a:p>
            <a:pPr marL="447675" lvl="2">
              <a:spcBef>
                <a:spcPts val="0"/>
              </a:spcBef>
            </a:pPr>
            <a:r>
              <a:rPr lang="ru-RU" sz="1800" dirty="0"/>
              <a:t>Протокол </a:t>
            </a:r>
            <a:r>
              <a:rPr lang="en-US" sz="1800" dirty="0"/>
              <a:t>IP - </a:t>
            </a:r>
            <a:r>
              <a:rPr lang="ru-RU" sz="1800" dirty="0"/>
              <a:t>это логический адрес устройства в сети</a:t>
            </a:r>
            <a:endParaRPr lang="en-US" sz="1800" dirty="0"/>
          </a:p>
          <a:p>
            <a:pPr marL="447675" lvl="3">
              <a:spcBef>
                <a:spcPts val="0"/>
              </a:spcBef>
            </a:pPr>
            <a:r>
              <a:rPr lang="ru-RU" sz="1600" dirty="0"/>
              <a:t>На данный момент действительны </a:t>
            </a:r>
            <a:r>
              <a:rPr lang="en-US" sz="1600" dirty="0"/>
              <a:t>IP </a:t>
            </a:r>
            <a:r>
              <a:rPr lang="ru-RU" sz="1600" dirty="0"/>
              <a:t>версии 4 и 6.</a:t>
            </a:r>
            <a:endParaRPr lang="en-US" sz="1600" dirty="0"/>
          </a:p>
          <a:p>
            <a:pPr marL="447675" lvl="2">
              <a:spcBef>
                <a:spcPts val="600"/>
              </a:spcBef>
            </a:pPr>
            <a:r>
              <a:rPr lang="en-US" sz="1800" dirty="0"/>
              <a:t>IPSec – </a:t>
            </a:r>
            <a:r>
              <a:rPr lang="ru-RU" sz="1800" dirty="0"/>
              <a:t>прокол защиты данных, передаваемых по </a:t>
            </a:r>
            <a:r>
              <a:rPr lang="en-US" sz="1800" dirty="0"/>
              <a:t>IP</a:t>
            </a:r>
          </a:p>
          <a:p>
            <a:pPr marL="447675" lvl="2">
              <a:spcBef>
                <a:spcPts val="600"/>
              </a:spcBef>
            </a:pPr>
            <a:r>
              <a:rPr lang="en-US" sz="1800" dirty="0"/>
              <a:t>RIP (Routing Information Protocol) – </a:t>
            </a:r>
            <a:r>
              <a:rPr lang="ru-RU" sz="1800" dirty="0"/>
              <a:t>прокол маршрутизации в небольших сетях</a:t>
            </a:r>
          </a:p>
          <a:p>
            <a:pPr marL="447675" lvl="2">
              <a:spcBef>
                <a:spcPts val="600"/>
              </a:spcBef>
            </a:pPr>
            <a:r>
              <a:rPr lang="en-US" sz="1800" dirty="0"/>
              <a:t>BGP</a:t>
            </a:r>
            <a:r>
              <a:rPr lang="ru-RU" sz="1800" dirty="0"/>
              <a:t> (</a:t>
            </a:r>
            <a:r>
              <a:rPr lang="en-US" sz="1800" dirty="0"/>
              <a:t>Border Gateway Protocol</a:t>
            </a:r>
            <a:r>
              <a:rPr lang="ru-RU" sz="1800" dirty="0"/>
              <a:t>)</a:t>
            </a:r>
            <a:r>
              <a:rPr lang="en-US" sz="1800" dirty="0"/>
              <a:t> – </a:t>
            </a:r>
            <a:r>
              <a:rPr lang="ru-RU" sz="1800" dirty="0"/>
              <a:t>протокол динамической маршрутизации сети </a:t>
            </a:r>
            <a:r>
              <a:rPr lang="en-US" sz="1800" dirty="0"/>
              <a:t>Internet</a:t>
            </a:r>
            <a:r>
              <a:rPr lang="ru-RU" sz="1800" dirty="0"/>
              <a:t>.</a:t>
            </a:r>
          </a:p>
          <a:p>
            <a:pPr marL="447675" lvl="2">
              <a:spcBef>
                <a:spcPts val="600"/>
              </a:spcBef>
            </a:pPr>
            <a:r>
              <a:rPr lang="en-US" sz="1800" dirty="0"/>
              <a:t>DHCP</a:t>
            </a:r>
            <a:r>
              <a:rPr lang="ru-RU" sz="1800" dirty="0"/>
              <a:t> (</a:t>
            </a:r>
            <a:r>
              <a:rPr lang="en-US" sz="1800" dirty="0"/>
              <a:t>Dynamic Host Configuration Protocol  </a:t>
            </a:r>
            <a:r>
              <a:rPr lang="ru-RU" sz="1800" dirty="0"/>
              <a:t>)</a:t>
            </a:r>
            <a:r>
              <a:rPr lang="en-US" sz="1800" dirty="0"/>
              <a:t>  - </a:t>
            </a:r>
            <a:r>
              <a:rPr lang="ru-RU" sz="1800" dirty="0"/>
              <a:t>протокол динамической (автоматической) выдачи </a:t>
            </a:r>
            <a:r>
              <a:rPr lang="en-US" sz="1800" dirty="0"/>
              <a:t>IP </a:t>
            </a:r>
            <a:r>
              <a:rPr lang="ru-RU" sz="1800" dirty="0"/>
              <a:t>адресов</a:t>
            </a:r>
          </a:p>
          <a:p>
            <a:pPr marL="447675" lvl="2">
              <a:spcBef>
                <a:spcPts val="600"/>
              </a:spcBef>
            </a:pPr>
            <a:r>
              <a:rPr lang="en-US" sz="1800" dirty="0"/>
              <a:t>APR </a:t>
            </a:r>
            <a:r>
              <a:rPr lang="ru-RU" sz="1800" dirty="0"/>
              <a:t>и </a:t>
            </a:r>
            <a:r>
              <a:rPr lang="en-US" sz="1800" dirty="0"/>
              <a:t>RAPR – </a:t>
            </a:r>
            <a:r>
              <a:rPr lang="ru-RU" sz="1800" dirty="0"/>
              <a:t>протоколы преобразования </a:t>
            </a:r>
            <a:r>
              <a:rPr lang="en-US" sz="1800" dirty="0"/>
              <a:t>IP </a:t>
            </a:r>
            <a:r>
              <a:rPr lang="ru-RU" sz="1800" dirty="0"/>
              <a:t>адреса в </a:t>
            </a:r>
            <a:r>
              <a:rPr lang="en-US" sz="1800" dirty="0"/>
              <a:t>MAC</a:t>
            </a:r>
            <a:r>
              <a:rPr lang="ru-RU" sz="1800" dirty="0"/>
              <a:t> и обратно.</a:t>
            </a:r>
          </a:p>
          <a:p>
            <a:pPr marL="819150" lvl="2"/>
            <a:endParaRPr lang="ru-RU" sz="1800" dirty="0"/>
          </a:p>
          <a:p>
            <a:pPr marL="819150" lvl="2"/>
            <a:endParaRPr lang="ru-RU" sz="1800" dirty="0"/>
          </a:p>
          <a:p>
            <a:pPr lvl="1"/>
            <a:endParaRPr lang="ru-RU" sz="1800" dirty="0"/>
          </a:p>
        </p:txBody>
      </p:sp>
      <p:pic>
        <p:nvPicPr>
          <p:cNvPr id="6" name="Picture 2" descr="Ð­ÑÐ°Ð»Ð¾Ð½Ð½Ð°Ñ ÑÐµÑÐµÐ²Ð°Ñ Ð¼Ð¾Ð´ÐµÐ»Ñ OSI">
            <a:extLst>
              <a:ext uri="{FF2B5EF4-FFF2-40B4-BE49-F238E27FC236}">
                <a16:creationId xmlns:a16="http://schemas.microsoft.com/office/drawing/2014/main" id="{B6B03884-3FC4-48A4-BAC2-1B830B66A0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35573"/>
          <a:stretch/>
        </p:blipFill>
        <p:spPr bwMode="auto">
          <a:xfrm>
            <a:off x="7067752" y="3138528"/>
            <a:ext cx="1934458" cy="349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096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1A1DC2-2365-4848-99A0-19748014D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2" y="252725"/>
            <a:ext cx="8491860" cy="563561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Модель </a:t>
            </a:r>
            <a:r>
              <a:rPr lang="en-US" sz="3600" dirty="0"/>
              <a:t>OSI </a:t>
            </a:r>
            <a:r>
              <a:rPr lang="ru-RU" sz="3600" dirty="0"/>
              <a:t>3. Сетевой уровень</a:t>
            </a:r>
            <a:r>
              <a:rPr lang="en-US" sz="3600" dirty="0"/>
              <a:t>. IP</a:t>
            </a:r>
            <a:r>
              <a:rPr lang="ru-RU" sz="3600" dirty="0"/>
              <a:t> адреса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C0E34F-BA02-473A-B1D2-63C828398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09550" y="822635"/>
            <a:ext cx="9353550" cy="3967164"/>
          </a:xfrm>
        </p:spPr>
        <p:txBody>
          <a:bodyPr>
            <a:noAutofit/>
          </a:bodyPr>
          <a:lstStyle/>
          <a:p>
            <a:pPr lvl="1"/>
            <a:r>
              <a:rPr lang="en-US" sz="1800" dirty="0"/>
              <a:t>IPv4 32 </a:t>
            </a:r>
            <a:r>
              <a:rPr lang="ru-RU" sz="1800" dirty="0"/>
              <a:t>битны</a:t>
            </a:r>
            <a:r>
              <a:rPr lang="en-US" sz="1800" dirty="0"/>
              <a:t>t</a:t>
            </a:r>
            <a:r>
              <a:rPr lang="ru-RU" sz="1800" dirty="0"/>
              <a:t> адрес вида 192.168.1.1 (макс. Значение 255.255.255.255)</a:t>
            </a:r>
          </a:p>
          <a:p>
            <a:pPr lvl="2"/>
            <a:r>
              <a:rPr lang="ru-RU" sz="1800" dirty="0"/>
              <a:t>Технически адрес выглядит как 11000000.10101000.00000001.00000001</a:t>
            </a:r>
          </a:p>
          <a:p>
            <a:pPr lvl="2"/>
            <a:r>
              <a:rPr lang="ru-RU" sz="1800" i="1" dirty="0"/>
              <a:t>В </a:t>
            </a:r>
            <a:r>
              <a:rPr lang="en-US" sz="1800" i="1" dirty="0"/>
              <a:t>IPv6 </a:t>
            </a:r>
            <a:r>
              <a:rPr lang="ru-RU" sz="1800" i="1" dirty="0"/>
              <a:t>используются 128 битные адреса вида </a:t>
            </a:r>
            <a:r>
              <a:rPr lang="en-US" sz="1800" i="1" dirty="0"/>
              <a:t>FF02:0:0:0:0:1:FF00:</a:t>
            </a:r>
            <a:r>
              <a:rPr lang="ru-RU" sz="1800" i="1" dirty="0"/>
              <a:t>0</a:t>
            </a:r>
          </a:p>
          <a:p>
            <a:pPr lvl="1"/>
            <a:r>
              <a:rPr lang="en-US" sz="2000" dirty="0"/>
              <a:t>IP </a:t>
            </a:r>
            <a:r>
              <a:rPr lang="ru-RU" sz="2000" dirty="0"/>
              <a:t>адрес – это   адрес подсети и адрес устройства. </a:t>
            </a:r>
          </a:p>
          <a:p>
            <a:pPr lvl="2"/>
            <a:r>
              <a:rPr lang="ru-RU" sz="1700" dirty="0"/>
              <a:t>Адрес подсети можно определить по маске посети. Например если маска </a:t>
            </a:r>
          </a:p>
          <a:p>
            <a:pPr lvl="3"/>
            <a:r>
              <a:rPr lang="ru-RU" sz="1700" dirty="0"/>
              <a:t>255.255.255.0 (11111111.11111111.11111111.00000000)</a:t>
            </a:r>
            <a:br>
              <a:rPr lang="ru-RU" sz="1700" dirty="0"/>
            </a:br>
            <a:r>
              <a:rPr lang="ru-RU" sz="1700" dirty="0"/>
              <a:t>тогда адрес посети: 11000000.10101000.00000001.00000 - 192.168.1.0)</a:t>
            </a:r>
          </a:p>
          <a:p>
            <a:pPr lvl="3"/>
            <a:r>
              <a:rPr lang="ru-RU" dirty="0"/>
              <a:t>Адрес устройства 00001.</a:t>
            </a:r>
            <a:endParaRPr lang="en-US" dirty="0"/>
          </a:p>
          <a:p>
            <a:pPr marL="714375" lvl="3"/>
            <a:r>
              <a:rPr lang="ru-RU" dirty="0"/>
              <a:t>Маска часто записывается как 192.168.1.0</a:t>
            </a:r>
            <a:r>
              <a:rPr lang="en-US" dirty="0"/>
              <a:t>/24 – </a:t>
            </a:r>
            <a:r>
              <a:rPr lang="ru-RU" dirty="0"/>
              <a:t>то есть диапазон адресов</a:t>
            </a:r>
          </a:p>
          <a:p>
            <a:pPr marL="714375" lvl="3"/>
            <a:r>
              <a:rPr lang="ru-RU" dirty="0"/>
              <a:t>От 255.255.255.0 </a:t>
            </a:r>
            <a:r>
              <a:rPr lang="ru-RU" sz="1500" dirty="0"/>
              <a:t>(</a:t>
            </a:r>
            <a:r>
              <a:rPr lang="ru-RU" sz="1400" dirty="0"/>
              <a:t>11111111.11111111.11111111.00000000</a:t>
            </a:r>
            <a:r>
              <a:rPr lang="ru-RU" sz="1500" dirty="0"/>
              <a:t> – 24 единицы) </a:t>
            </a:r>
            <a:r>
              <a:rPr lang="ru-RU" dirty="0"/>
              <a:t>До 255.255.255.255</a:t>
            </a:r>
          </a:p>
          <a:p>
            <a:pPr marL="1171575" lvl="4"/>
            <a:r>
              <a:rPr lang="ru-RU" dirty="0"/>
              <a:t>Маска</a:t>
            </a:r>
            <a:r>
              <a:rPr lang="ru-RU" sz="1600" dirty="0"/>
              <a:t> 255.255.248.0 (11111111.11111111.11111000.00000000) </a:t>
            </a:r>
            <a:r>
              <a:rPr lang="ru-RU" sz="2000" dirty="0"/>
              <a:t>-</a:t>
            </a:r>
            <a:r>
              <a:rPr lang="en-US" sz="2000" dirty="0"/>
              <a:t>&gt;</a:t>
            </a:r>
            <a:r>
              <a:rPr lang="ru-RU" sz="1600" dirty="0"/>
              <a:t>192.168.1.0</a:t>
            </a:r>
            <a:r>
              <a:rPr lang="en-US" sz="1600" dirty="0"/>
              <a:t>/2</a:t>
            </a:r>
            <a:r>
              <a:rPr lang="ru-RU" sz="1600" dirty="0"/>
              <a:t>0.</a:t>
            </a:r>
          </a:p>
          <a:p>
            <a:pPr marL="1171575" lvl="4"/>
            <a:r>
              <a:rPr lang="ru-RU" dirty="0"/>
              <a:t>Маска</a:t>
            </a:r>
            <a:r>
              <a:rPr lang="ru-RU" sz="1400" dirty="0"/>
              <a:t> 255.255.255.128 </a:t>
            </a:r>
            <a:r>
              <a:rPr lang="ru-RU" sz="1600" dirty="0"/>
              <a:t>напр. Запишется как </a:t>
            </a:r>
            <a:r>
              <a:rPr lang="ru-RU" sz="1400" dirty="0"/>
              <a:t>192.168.1.0</a:t>
            </a:r>
            <a:r>
              <a:rPr lang="en-US" sz="1400" dirty="0"/>
              <a:t>/2</a:t>
            </a:r>
            <a:r>
              <a:rPr lang="ru-RU" sz="1400" dirty="0"/>
              <a:t>5</a:t>
            </a:r>
          </a:p>
          <a:p>
            <a:pPr marL="1171575" lvl="4"/>
            <a:r>
              <a:rPr lang="ru-RU" sz="1600" dirty="0"/>
              <a:t/>
            </a:r>
            <a:br>
              <a:rPr lang="ru-RU" sz="1600" dirty="0"/>
            </a:br>
            <a:r>
              <a:rPr lang="en-US" sz="1600" dirty="0"/>
              <a:t> </a:t>
            </a:r>
            <a:endParaRPr lang="ru-RU" sz="1500" dirty="0"/>
          </a:p>
          <a:p>
            <a:pPr lvl="1"/>
            <a:endParaRPr lang="ru-RU" sz="1400" dirty="0"/>
          </a:p>
        </p:txBody>
      </p:sp>
      <p:pic>
        <p:nvPicPr>
          <p:cNvPr id="6" name="Picture 2" descr="Ð­ÑÐ°Ð»Ð¾Ð½Ð½Ð°Ñ ÑÐµÑÐµÐ²Ð°Ñ Ð¼Ð¾Ð´ÐµÐ»Ñ OSI">
            <a:extLst>
              <a:ext uri="{FF2B5EF4-FFF2-40B4-BE49-F238E27FC236}">
                <a16:creationId xmlns:a16="http://schemas.microsoft.com/office/drawing/2014/main" id="{B6B03884-3FC4-48A4-BAC2-1B830B66A0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35573"/>
          <a:stretch/>
        </p:blipFill>
        <p:spPr bwMode="auto">
          <a:xfrm>
            <a:off x="7279421" y="4206251"/>
            <a:ext cx="1326416" cy="239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C2C3BB6-1A1B-4657-90DA-FC849EB8386C}"/>
              </a:ext>
            </a:extLst>
          </p:cNvPr>
          <p:cNvSpPr/>
          <p:nvPr/>
        </p:nvSpPr>
        <p:spPr>
          <a:xfrm>
            <a:off x="302358" y="4652673"/>
            <a:ext cx="710673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22222"/>
                </a:solidFill>
              </a:rPr>
              <a:t>Для локальных сетей </a:t>
            </a:r>
            <a:r>
              <a:rPr lang="en-US" dirty="0">
                <a:solidFill>
                  <a:srgbClr val="222222"/>
                </a:solidFill>
              </a:rPr>
              <a:t>IPv4</a:t>
            </a:r>
            <a:r>
              <a:rPr lang="ru-RU" dirty="0">
                <a:solidFill>
                  <a:srgbClr val="222222"/>
                </a:solidFill>
              </a:rPr>
              <a:t> зарезервированы адреса</a:t>
            </a:r>
            <a:r>
              <a:rPr lang="en-US" dirty="0">
                <a:solidFill>
                  <a:srgbClr val="222222"/>
                </a:solidFill>
              </a:rPr>
              <a:t> </a:t>
            </a:r>
            <a:br>
              <a:rPr lang="en-US" dirty="0">
                <a:solidFill>
                  <a:srgbClr val="222222"/>
                </a:solidFill>
              </a:rPr>
            </a:br>
            <a:r>
              <a:rPr lang="ru-RU" dirty="0">
                <a:solidFill>
                  <a:srgbClr val="222222"/>
                </a:solidFill>
              </a:rPr>
              <a:t>10.0.0.0/8, 172.16.0.0/12 или 192.168.0.0/16. </a:t>
            </a:r>
          </a:p>
          <a:p>
            <a:pPr marL="542925" lvl="1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22222"/>
                </a:solidFill>
              </a:rPr>
              <a:t>Для выхода в глобальную сеть внутренний IP-адрес  сервер заменяет на внешний IP-адрес (напр., прокси сервер).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22222"/>
                </a:solidFill>
              </a:rPr>
              <a:t>Внешний адрес выдается провайдером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22222"/>
                </a:solidFill>
              </a:rPr>
              <a:t>Провайдеру адреса выдаются региональным интернет-регистратором (</a:t>
            </a:r>
            <a:r>
              <a:rPr lang="ru-RU" dirty="0" err="1">
                <a:solidFill>
                  <a:srgbClr val="222222"/>
                </a:solidFill>
              </a:rPr>
              <a:t>Regional</a:t>
            </a:r>
            <a:r>
              <a:rPr lang="ru-RU" dirty="0">
                <a:solidFill>
                  <a:srgbClr val="222222"/>
                </a:solidFill>
              </a:rPr>
              <a:t> </a:t>
            </a:r>
            <a:r>
              <a:rPr lang="ru-RU" dirty="0" err="1">
                <a:solidFill>
                  <a:srgbClr val="222222"/>
                </a:solidFill>
              </a:rPr>
              <a:t>Internet</a:t>
            </a:r>
            <a:r>
              <a:rPr lang="ru-RU" dirty="0">
                <a:solidFill>
                  <a:srgbClr val="222222"/>
                </a:solidFill>
              </a:rPr>
              <a:t> </a:t>
            </a:r>
            <a:r>
              <a:rPr lang="ru-RU" dirty="0" err="1">
                <a:solidFill>
                  <a:srgbClr val="222222"/>
                </a:solidFill>
              </a:rPr>
              <a:t>Registry</a:t>
            </a:r>
            <a:r>
              <a:rPr lang="ru-RU" dirty="0">
                <a:solidFill>
                  <a:srgbClr val="222222"/>
                </a:solidFill>
              </a:rPr>
              <a:t>, </a:t>
            </a:r>
            <a:r>
              <a:rPr lang="en-US" dirty="0">
                <a:solidFill>
                  <a:srgbClr val="222222"/>
                </a:solidFill>
              </a:rPr>
              <a:t>RIR</a:t>
            </a:r>
            <a:r>
              <a:rPr lang="ru-RU" dirty="0">
                <a:solidFill>
                  <a:srgbClr val="222222"/>
                </a:solidFill>
              </a:rPr>
              <a:t>). 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2195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1A1DC2-2365-4848-99A0-19748014D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563561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Модель </a:t>
            </a:r>
            <a:r>
              <a:rPr lang="en-US" sz="3600" dirty="0"/>
              <a:t>OSI 2.</a:t>
            </a:r>
            <a:r>
              <a:rPr lang="ru-RU" sz="3600" dirty="0"/>
              <a:t>Канальный уровень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C0E34F-BA02-473A-B1D2-63C828398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90" y="928686"/>
            <a:ext cx="8622294" cy="5564187"/>
          </a:xfrm>
        </p:spPr>
        <p:txBody>
          <a:bodyPr>
            <a:noAutofit/>
          </a:bodyPr>
          <a:lstStyle/>
          <a:p>
            <a:r>
              <a:rPr lang="ru-RU" sz="2000" dirty="0"/>
              <a:t>Канальный уровень (</a:t>
            </a:r>
            <a:r>
              <a:rPr lang="ru-RU" sz="2000" dirty="0" err="1"/>
              <a:t>data</a:t>
            </a:r>
            <a:r>
              <a:rPr lang="ru-RU" sz="2000" dirty="0"/>
              <a:t> </a:t>
            </a:r>
            <a:r>
              <a:rPr lang="ru-RU" sz="2000" dirty="0" err="1"/>
              <a:t>link</a:t>
            </a:r>
            <a:r>
              <a:rPr lang="ru-RU" sz="2000" dirty="0"/>
              <a:t> </a:t>
            </a:r>
            <a:r>
              <a:rPr lang="ru-RU" sz="2000" dirty="0" err="1"/>
              <a:t>layer</a:t>
            </a:r>
            <a:r>
              <a:rPr lang="ru-RU" sz="2000" dirty="0"/>
              <a:t>) </a:t>
            </a:r>
          </a:p>
          <a:p>
            <a:pPr>
              <a:spcBef>
                <a:spcPts val="0"/>
              </a:spcBef>
            </a:pPr>
            <a:r>
              <a:rPr lang="ru-RU" sz="2000" dirty="0"/>
              <a:t>Функции:</a:t>
            </a:r>
          </a:p>
          <a:p>
            <a:pPr lvl="1"/>
            <a:r>
              <a:rPr lang="ru-RU" sz="1800" dirty="0"/>
              <a:t>Доставка кадров  устройствам в одном сетевому сегменту.</a:t>
            </a:r>
          </a:p>
          <a:p>
            <a:pPr lvl="2"/>
            <a:r>
              <a:rPr lang="ru-RU" sz="1800" dirty="0"/>
              <a:t>Кадры канального уровня не пересекают границ сетевого сегмента.</a:t>
            </a:r>
          </a:p>
          <a:p>
            <a:pPr lvl="1"/>
            <a:r>
              <a:rPr lang="ru-RU" sz="1800" dirty="0"/>
              <a:t> Функции межсетевой маршрутизации и глобальной  адресации на 3 уровне</a:t>
            </a:r>
          </a:p>
          <a:p>
            <a:pPr lvl="1"/>
            <a:r>
              <a:rPr lang="ru-RU" sz="1800" dirty="0"/>
              <a:t>LLC подуровень (</a:t>
            </a:r>
            <a:r>
              <a:rPr lang="ru-RU" sz="1800" dirty="0" err="1"/>
              <a:t>Logical</a:t>
            </a:r>
            <a:r>
              <a:rPr lang="ru-RU" sz="1800" dirty="0"/>
              <a:t> </a:t>
            </a:r>
            <a:r>
              <a:rPr lang="ru-RU" sz="1800" dirty="0" err="1"/>
              <a:t>Link</a:t>
            </a:r>
            <a:r>
              <a:rPr lang="ru-RU" sz="1800" dirty="0"/>
              <a:t> </a:t>
            </a:r>
            <a:r>
              <a:rPr lang="ru-RU" sz="1800" dirty="0" err="1"/>
              <a:t>Control</a:t>
            </a:r>
            <a:r>
              <a:rPr lang="ru-RU" sz="1800" dirty="0"/>
              <a:t>), </a:t>
            </a:r>
          </a:p>
          <a:p>
            <a:pPr lvl="2"/>
            <a:r>
              <a:rPr lang="ru-RU" sz="1800" dirty="0"/>
              <a:t>Проверка контрольной суммы кадров.</a:t>
            </a:r>
          </a:p>
          <a:p>
            <a:pPr lvl="2"/>
            <a:r>
              <a:rPr lang="ru-RU" sz="1800" dirty="0"/>
              <a:t>взаимодействие с верхним уровнем.</a:t>
            </a:r>
          </a:p>
          <a:p>
            <a:pPr lvl="1"/>
            <a:r>
              <a:rPr lang="ru-RU" sz="1800" dirty="0"/>
              <a:t>MAC подуровень (</a:t>
            </a:r>
            <a:r>
              <a:rPr lang="ru-RU" sz="1800" dirty="0" err="1"/>
              <a:t>Media</a:t>
            </a:r>
            <a:r>
              <a:rPr lang="ru-RU" sz="1800" dirty="0"/>
              <a:t> </a:t>
            </a:r>
            <a:r>
              <a:rPr lang="ru-RU" sz="1800" dirty="0" err="1"/>
              <a:t>Access</a:t>
            </a:r>
            <a:r>
              <a:rPr lang="ru-RU" sz="1800" dirty="0"/>
              <a:t> </a:t>
            </a:r>
            <a:r>
              <a:rPr lang="ru-RU" sz="1800" dirty="0" err="1"/>
              <a:t>Control</a:t>
            </a:r>
            <a:r>
              <a:rPr lang="ru-RU" sz="1800" dirty="0"/>
              <a:t>) </a:t>
            </a:r>
          </a:p>
          <a:p>
            <a:pPr lvl="2"/>
            <a:r>
              <a:rPr lang="ru-RU" sz="1800" dirty="0"/>
              <a:t>Декодирование данных,</a:t>
            </a:r>
          </a:p>
          <a:p>
            <a:pPr lvl="2"/>
            <a:r>
              <a:rPr lang="ru-RU" sz="1800" dirty="0"/>
              <a:t>Выделение границ кадров</a:t>
            </a:r>
          </a:p>
          <a:p>
            <a:pPr lvl="2"/>
            <a:r>
              <a:rPr lang="ru-RU" sz="1800" dirty="0"/>
              <a:t>проверка физического адреса,</a:t>
            </a:r>
          </a:p>
          <a:p>
            <a:pPr lvl="2"/>
            <a:r>
              <a:rPr lang="ru-RU" sz="1800" dirty="0"/>
              <a:t>взаимодействие с нижним уровнем.</a:t>
            </a:r>
          </a:p>
        </p:txBody>
      </p:sp>
      <p:pic>
        <p:nvPicPr>
          <p:cNvPr id="5" name="Picture 2" descr="Ð­ÑÐ°Ð»Ð¾Ð½Ð½Ð°Ñ ÑÐµÑÐµÐ²Ð°Ñ Ð¼Ð¾Ð´ÐµÐ»Ñ OSI">
            <a:extLst>
              <a:ext uri="{FF2B5EF4-FFF2-40B4-BE49-F238E27FC236}">
                <a16:creationId xmlns:a16="http://schemas.microsoft.com/office/drawing/2014/main" id="{FEDDFEB3-32CA-4474-BD45-BCFDEC0B80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35573"/>
          <a:stretch/>
        </p:blipFill>
        <p:spPr bwMode="auto">
          <a:xfrm>
            <a:off x="6991349" y="3171825"/>
            <a:ext cx="1772735" cy="320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F0511FF-2404-4436-8A94-3E3295C5AA1B}"/>
              </a:ext>
            </a:extLst>
          </p:cNvPr>
          <p:cNvSpPr/>
          <p:nvPr/>
        </p:nvSpPr>
        <p:spPr>
          <a:xfrm>
            <a:off x="141790" y="5015545"/>
            <a:ext cx="684955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Например, </a:t>
            </a:r>
          </a:p>
          <a:p>
            <a:pPr marL="542925" lvl="1" indent="-285750">
              <a:buFont typeface="Arial" panose="020B0604020202020204" pitchFamily="34" charset="0"/>
              <a:buChar char="•"/>
            </a:pPr>
            <a:r>
              <a:rPr lang="ru-RU" dirty="0"/>
              <a:t>Драйвер сетевой карты – это верхний подуровень канального уровня,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через драйвер можно связаться с нижними уровнями, а точнее с микропроцессором – нижний подуровень канального уровня.</a:t>
            </a:r>
          </a:p>
        </p:txBody>
      </p:sp>
    </p:spTree>
    <p:extLst>
      <p:ext uri="{BB962C8B-B14F-4D97-AF65-F5344CB8AC3E}">
        <p14:creationId xmlns:p14="http://schemas.microsoft.com/office/powerpoint/2010/main" val="1002385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Вычислительные сети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7232848" cy="1752600"/>
          </a:xfrm>
        </p:spPr>
        <p:txBody>
          <a:bodyPr/>
          <a:lstStyle/>
          <a:p>
            <a:r>
              <a:rPr lang="ru-RU" b="1" dirty="0" smtClean="0"/>
              <a:t>Лекция 10</a:t>
            </a:r>
            <a:r>
              <a:rPr lang="ru-RU" b="1" dirty="0"/>
              <a:t>. Локальная  сеть </a:t>
            </a:r>
            <a:r>
              <a:rPr lang="ru-RU" b="1" dirty="0" err="1" smtClean="0"/>
              <a:t>Ethernet</a:t>
            </a:r>
            <a:endParaRPr lang="ru-RU" b="1" dirty="0" smtClean="0"/>
          </a:p>
          <a:p>
            <a:r>
              <a:rPr lang="ru-RU" dirty="0"/>
              <a:t>Аппаратные средства телекоммуникационных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80113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1A1DC2-2365-4848-99A0-19748014D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563561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Модель </a:t>
            </a:r>
            <a:r>
              <a:rPr lang="en-US" sz="3600" dirty="0"/>
              <a:t>OSI </a:t>
            </a:r>
            <a:r>
              <a:rPr lang="ru-RU" sz="3600" dirty="0"/>
              <a:t>1. Физический уровень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C0E34F-BA02-473A-B1D2-63C828398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90" y="928686"/>
            <a:ext cx="8468810" cy="5564187"/>
          </a:xfrm>
        </p:spPr>
        <p:txBody>
          <a:bodyPr>
            <a:noAutofit/>
          </a:bodyPr>
          <a:lstStyle/>
          <a:p>
            <a:r>
              <a:rPr lang="ru-RU" sz="2000" dirty="0"/>
              <a:t>Физический уровень (</a:t>
            </a:r>
            <a:r>
              <a:rPr lang="ru-RU" sz="2000" dirty="0" err="1"/>
              <a:t>physical</a:t>
            </a:r>
            <a:r>
              <a:rPr lang="ru-RU" sz="2000" dirty="0"/>
              <a:t> </a:t>
            </a:r>
            <a:r>
              <a:rPr lang="ru-RU" sz="2000" dirty="0" err="1"/>
              <a:t>layer</a:t>
            </a:r>
            <a:r>
              <a:rPr lang="ru-RU" sz="2000" dirty="0"/>
              <a:t>) непосредственно осуществляющий передачу потока данных. </a:t>
            </a:r>
          </a:p>
          <a:p>
            <a:r>
              <a:rPr lang="ru-RU" sz="2000" dirty="0"/>
              <a:t>Функции:</a:t>
            </a:r>
          </a:p>
          <a:p>
            <a:pPr lvl="1"/>
            <a:r>
              <a:rPr lang="ru-RU" sz="1800" dirty="0"/>
              <a:t>Коммутация физических источников сигнала с сетевой платой.</a:t>
            </a:r>
          </a:p>
          <a:p>
            <a:pPr lvl="1"/>
            <a:r>
              <a:rPr lang="ru-RU" sz="1800" dirty="0"/>
              <a:t>Побитовое кодирование/декодирование данных.</a:t>
            </a:r>
          </a:p>
          <a:p>
            <a:pPr lvl="1"/>
            <a:r>
              <a:rPr lang="ru-RU" sz="1800" dirty="0"/>
              <a:t>«Прослушивание канала» на предмет занятости.</a:t>
            </a:r>
          </a:p>
          <a:p>
            <a:pPr lvl="1"/>
            <a:r>
              <a:rPr lang="ru-RU" sz="1800" dirty="0"/>
              <a:t>Контроль состояния физического оборудования.</a:t>
            </a:r>
          </a:p>
          <a:p>
            <a:r>
              <a:rPr lang="ru-RU" sz="2000" dirty="0"/>
              <a:t>Например: </a:t>
            </a:r>
          </a:p>
          <a:p>
            <a:pPr lvl="1"/>
            <a:r>
              <a:rPr lang="ru-RU" sz="2000" dirty="0" err="1"/>
              <a:t>Wi-Fi</a:t>
            </a:r>
            <a:r>
              <a:rPr lang="ru-RU" sz="2000" dirty="0"/>
              <a:t>, и т.д.</a:t>
            </a:r>
          </a:p>
          <a:p>
            <a:pPr lvl="1"/>
            <a:r>
              <a:rPr lang="ru-RU" sz="2000" dirty="0"/>
              <a:t>Витая пара,</a:t>
            </a:r>
            <a:endParaRPr lang="en-US" sz="2000" dirty="0"/>
          </a:p>
          <a:p>
            <a:pPr lvl="1"/>
            <a:r>
              <a:rPr lang="ru-RU" sz="2000" dirty="0"/>
              <a:t>Оптоволокно,</a:t>
            </a:r>
          </a:p>
          <a:p>
            <a:pPr lvl="1"/>
            <a:r>
              <a:rPr lang="ru-RU" sz="2000" dirty="0" err="1"/>
              <a:t>Bluetooth</a:t>
            </a:r>
            <a:r>
              <a:rPr lang="ru-RU" sz="2000" dirty="0"/>
              <a:t>, </a:t>
            </a:r>
          </a:p>
          <a:p>
            <a:pPr lvl="1"/>
            <a:r>
              <a:rPr lang="ru-RU" sz="2000" dirty="0"/>
              <a:t>IRDA (Инфракрасная связь), </a:t>
            </a:r>
          </a:p>
          <a:p>
            <a:pPr lvl="1"/>
            <a:r>
              <a:rPr lang="ru-RU" sz="2000" dirty="0"/>
              <a:t>Коаксиальный кабель,</a:t>
            </a:r>
            <a:endParaRPr lang="en-US" sz="2000" dirty="0"/>
          </a:p>
        </p:txBody>
      </p:sp>
      <p:pic>
        <p:nvPicPr>
          <p:cNvPr id="1026" name="Picture 2" descr="Ð­ÑÐ°Ð»Ð¾Ð½Ð½Ð°Ñ ÑÐµÑÐµÐ²Ð°Ñ Ð¼Ð¾Ð´ÐµÐ»Ñ OSI">
            <a:extLst>
              <a:ext uri="{FF2B5EF4-FFF2-40B4-BE49-F238E27FC236}">
                <a16:creationId xmlns:a16="http://schemas.microsoft.com/office/drawing/2014/main" id="{0A5F68FE-F526-4F0B-AE66-A032A3970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310" y="3097211"/>
            <a:ext cx="2914065" cy="339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202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1A1DC2-2365-4848-99A0-19748014D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" y="365126"/>
            <a:ext cx="8334375" cy="563561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МОДЕЛЬ </a:t>
            </a:r>
            <a:r>
              <a:rPr lang="en-US" dirty="0"/>
              <a:t>OSI 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типы передаваемой информации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C0E34F-BA02-473A-B1D2-63C828398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62" y="1409937"/>
            <a:ext cx="7886700" cy="991879"/>
          </a:xfrm>
        </p:spPr>
        <p:txBody>
          <a:bodyPr>
            <a:normAutofit/>
          </a:bodyPr>
          <a:lstStyle/>
          <a:p>
            <a:r>
              <a:rPr lang="ru-RU" sz="2000" dirty="0"/>
              <a:t>На всех уровнях единица передачи информации </a:t>
            </a:r>
            <a:r>
              <a:rPr lang="en-US" sz="2000" dirty="0"/>
              <a:t>PDU – (P</a:t>
            </a:r>
            <a:r>
              <a:rPr lang="en-US" sz="2000" i="1" dirty="0"/>
              <a:t>rotocol data units</a:t>
            </a:r>
            <a:r>
              <a:rPr lang="en-US" sz="2000" dirty="0"/>
              <a:t>) </a:t>
            </a:r>
            <a:endParaRPr lang="ru-RU" sz="2000" dirty="0"/>
          </a:p>
        </p:txBody>
      </p:sp>
      <p:pic>
        <p:nvPicPr>
          <p:cNvPr id="4" name="Рисунок 3" descr="Инкапсулирование данных PDU сетевой модели OSI">
            <a:hlinkClick r:id="rId3"/>
            <a:extLst>
              <a:ext uri="{FF2B5EF4-FFF2-40B4-BE49-F238E27FC236}">
                <a16:creationId xmlns:a16="http://schemas.microsoft.com/office/drawing/2014/main" id="{61C0046A-71FB-4672-86BC-117807CA8588}"/>
              </a:ext>
            </a:extLst>
          </p:cNvPr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47850" y="3038475"/>
            <a:ext cx="7086600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65A60F00-3CF3-4004-8CEB-07A406059619}"/>
              </a:ext>
            </a:extLst>
          </p:cNvPr>
          <p:cNvSpPr/>
          <p:nvPr/>
        </p:nvSpPr>
        <p:spPr>
          <a:xfrm>
            <a:off x="304801" y="3057525"/>
            <a:ext cx="1393030" cy="1396841"/>
          </a:xfrm>
          <a:prstGeom prst="roundRect">
            <a:avLst/>
          </a:prstGeom>
          <a:solidFill>
            <a:srgbClr val="F9C499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700" dirty="0">
                <a:solidFill>
                  <a:schemeClr val="tx1"/>
                </a:solidFill>
              </a:rPr>
              <a:t>данные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C57BB63D-7E9C-4ED6-96E4-B6DF8AB3E882}"/>
              </a:ext>
            </a:extLst>
          </p:cNvPr>
          <p:cNvSpPr/>
          <p:nvPr/>
        </p:nvSpPr>
        <p:spPr>
          <a:xfrm>
            <a:off x="359568" y="4610190"/>
            <a:ext cx="1338262" cy="345281"/>
          </a:xfrm>
          <a:prstGeom prst="roundRect">
            <a:avLst/>
          </a:prstGeom>
          <a:solidFill>
            <a:srgbClr val="C4D6A0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700" dirty="0">
                <a:solidFill>
                  <a:schemeClr val="tx1"/>
                </a:solidFill>
              </a:rPr>
              <a:t>№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ru-RU" sz="1700" dirty="0">
                <a:solidFill>
                  <a:schemeClr val="tx1"/>
                </a:solidFill>
              </a:rPr>
              <a:t>порта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2740270A-0106-44F9-831F-CDDD8508D89F}"/>
              </a:ext>
            </a:extLst>
          </p:cNvPr>
          <p:cNvSpPr/>
          <p:nvPr/>
        </p:nvSpPr>
        <p:spPr>
          <a:xfrm>
            <a:off x="359568" y="5130345"/>
            <a:ext cx="1338262" cy="345281"/>
          </a:xfrm>
          <a:prstGeom prst="roundRect">
            <a:avLst/>
          </a:prstGeom>
          <a:solidFill>
            <a:srgbClr val="D99690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IP </a:t>
            </a:r>
            <a:r>
              <a:rPr lang="ru-RU" sz="1700" dirty="0">
                <a:solidFill>
                  <a:schemeClr val="tx1"/>
                </a:solidFill>
              </a:rPr>
              <a:t>адрес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C0B8E721-6D9C-46C5-A338-F99035ED12C8}"/>
              </a:ext>
            </a:extLst>
          </p:cNvPr>
          <p:cNvSpPr/>
          <p:nvPr/>
        </p:nvSpPr>
        <p:spPr>
          <a:xfrm>
            <a:off x="359570" y="5719931"/>
            <a:ext cx="1338262" cy="345281"/>
          </a:xfrm>
          <a:prstGeom prst="roundRect">
            <a:avLst/>
          </a:prstGeom>
          <a:solidFill>
            <a:srgbClr val="BFCFE2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700" dirty="0" err="1">
                <a:solidFill>
                  <a:schemeClr val="tx1"/>
                </a:solidFill>
              </a:rPr>
              <a:t>Мас</a:t>
            </a:r>
            <a:r>
              <a:rPr lang="ru-RU" sz="1700" dirty="0">
                <a:solidFill>
                  <a:schemeClr val="tx1"/>
                </a:solidFill>
              </a:rPr>
              <a:t> адрес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05549009-43AF-4AAA-A474-DDADF69421BC}"/>
              </a:ext>
            </a:extLst>
          </p:cNvPr>
          <p:cNvSpPr/>
          <p:nvPr/>
        </p:nvSpPr>
        <p:spPr>
          <a:xfrm>
            <a:off x="359569" y="6309518"/>
            <a:ext cx="1338262" cy="345281"/>
          </a:xfrm>
          <a:prstGeom prst="roundRect">
            <a:avLst/>
          </a:prstGeom>
          <a:solidFill>
            <a:srgbClr val="548BD4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700" dirty="0">
                <a:solidFill>
                  <a:schemeClr val="tx1"/>
                </a:solidFill>
              </a:rPr>
              <a:t>Биты</a:t>
            </a: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B1EDC429-B198-4E60-A459-2DAAED5B294A}"/>
              </a:ext>
            </a:extLst>
          </p:cNvPr>
          <p:cNvSpPr/>
          <p:nvPr/>
        </p:nvSpPr>
        <p:spPr>
          <a:xfrm>
            <a:off x="283368" y="2467939"/>
            <a:ext cx="1564482" cy="34528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700" dirty="0">
                <a:solidFill>
                  <a:schemeClr val="tx1"/>
                </a:solidFill>
              </a:rPr>
              <a:t>Особенность</a:t>
            </a: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E3DB1370-AA7D-4851-9956-409081D5BC92}"/>
              </a:ext>
            </a:extLst>
          </p:cNvPr>
          <p:cNvSpPr/>
          <p:nvPr/>
        </p:nvSpPr>
        <p:spPr>
          <a:xfrm>
            <a:off x="2083593" y="2465037"/>
            <a:ext cx="1564482" cy="34528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OSI</a:t>
            </a:r>
            <a:endParaRPr lang="ru-RU" sz="1700" dirty="0">
              <a:solidFill>
                <a:schemeClr val="tx1"/>
              </a:solidFill>
            </a:endParaRP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9EFE6710-FDA4-4567-97B3-C4F76ACBABE6}"/>
              </a:ext>
            </a:extLst>
          </p:cNvPr>
          <p:cNvSpPr/>
          <p:nvPr/>
        </p:nvSpPr>
        <p:spPr>
          <a:xfrm>
            <a:off x="5629277" y="2465037"/>
            <a:ext cx="2066923" cy="34528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700" dirty="0">
                <a:solidFill>
                  <a:schemeClr val="tx1"/>
                </a:solidFill>
              </a:rPr>
              <a:t>Структура данных</a:t>
            </a: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2053F1A8-4184-4619-BDF1-C900C36DFCB9}"/>
              </a:ext>
            </a:extLst>
          </p:cNvPr>
          <p:cNvSpPr/>
          <p:nvPr/>
        </p:nvSpPr>
        <p:spPr>
          <a:xfrm>
            <a:off x="7839075" y="2460952"/>
            <a:ext cx="1095375" cy="34528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PDU</a:t>
            </a:r>
            <a:endParaRPr lang="ru-RU" sz="1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010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ru-RU" sz="3600" b="1" i="1" dirty="0"/>
              <a:t>Стек коммуникационных протоколов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836712"/>
            <a:ext cx="8496944" cy="5616624"/>
          </a:xfrm>
        </p:spPr>
        <p:txBody>
          <a:bodyPr>
            <a:noAutofit/>
          </a:bodyPr>
          <a:lstStyle/>
          <a:p>
            <a:pPr marL="161925" indent="-161925"/>
            <a:r>
              <a:rPr lang="ru-RU" sz="2000" dirty="0" smtClean="0"/>
              <a:t>В вычислительных сетях, как правило, применяются наборы протоколов, а не все функциональные уровни модели взаимодействия открытых систем. </a:t>
            </a:r>
          </a:p>
          <a:p>
            <a:pPr marL="161925" indent="-161925"/>
            <a:r>
              <a:rPr lang="ru-RU" sz="2200" b="1" i="1" dirty="0" smtClean="0"/>
              <a:t>Стек коммуникационных протоколов  </a:t>
            </a:r>
            <a:r>
              <a:rPr lang="ru-RU" sz="2200" i="1" dirty="0" smtClean="0"/>
              <a:t>- набор протоколов, используемый для организации взаимодействия оборудования в сети.</a:t>
            </a:r>
            <a:endParaRPr lang="en-US" sz="2200" i="1" dirty="0" smtClean="0"/>
          </a:p>
          <a:p>
            <a:pPr marL="561975" lvl="1" indent="-161925"/>
            <a:r>
              <a:rPr lang="ru-RU" sz="1800" dirty="0" smtClean="0"/>
              <a:t>Стек протоколов позволяет использовать во всей сети одну и ту же аппаратуру. </a:t>
            </a:r>
          </a:p>
          <a:p>
            <a:pPr marL="561975" lvl="1" indent="-161925"/>
            <a:r>
              <a:rPr lang="ru-RU" sz="1800" dirty="0" smtClean="0"/>
              <a:t>Примеры стеков протоколов: </a:t>
            </a:r>
          </a:p>
          <a:p>
            <a:pPr marL="962025" lvl="2" indent="-161925"/>
            <a:r>
              <a:rPr lang="ru-RU" sz="1800" dirty="0" smtClean="0"/>
              <a:t>TCP/IP (</a:t>
            </a:r>
            <a:r>
              <a:rPr lang="ru-RU" sz="1800" dirty="0" err="1" smtClean="0"/>
              <a:t>Ethernet</a:t>
            </a:r>
            <a:r>
              <a:rPr lang="ru-RU" sz="1800" dirty="0" smtClean="0"/>
              <a:t>), </a:t>
            </a:r>
          </a:p>
          <a:p>
            <a:pPr marL="962025" lvl="2" indent="-161925"/>
            <a:r>
              <a:rPr lang="ru-RU" sz="1800" dirty="0" smtClean="0"/>
              <a:t>IPX/SPX (</a:t>
            </a:r>
            <a:r>
              <a:rPr lang="ru-RU" sz="1800" dirty="0" err="1" smtClean="0"/>
              <a:t>Token</a:t>
            </a:r>
            <a:r>
              <a:rPr lang="ru-RU" sz="1800" dirty="0" smtClean="0"/>
              <a:t> </a:t>
            </a:r>
            <a:r>
              <a:rPr lang="ru-RU" sz="1800" dirty="0" err="1" smtClean="0"/>
              <a:t>Ring</a:t>
            </a:r>
            <a:r>
              <a:rPr lang="ru-RU" sz="1800" dirty="0" smtClean="0"/>
              <a:t>),</a:t>
            </a:r>
          </a:p>
          <a:p>
            <a:pPr marL="962025" lvl="2" indent="-161925"/>
            <a:r>
              <a:rPr lang="ru-RU" sz="1800" dirty="0" smtClean="0"/>
              <a:t> </a:t>
            </a:r>
            <a:r>
              <a:rPr lang="ru-RU" sz="1800" dirty="0" err="1" smtClean="0"/>
              <a:t>NetBEUI</a:t>
            </a:r>
            <a:r>
              <a:rPr lang="ru-RU" sz="1800" dirty="0" smtClean="0"/>
              <a:t>/</a:t>
            </a:r>
            <a:r>
              <a:rPr lang="ru-RU" sz="1800" dirty="0" err="1" smtClean="0"/>
              <a:t>NetBIOS</a:t>
            </a:r>
            <a:r>
              <a:rPr lang="ru-RU" sz="1800" dirty="0" smtClean="0"/>
              <a:t> (FDDI). </a:t>
            </a:r>
          </a:p>
          <a:p>
            <a:pPr marL="561975" lvl="1" indent="-161925"/>
            <a:r>
              <a:rPr lang="ru-RU" sz="2000" dirty="0" smtClean="0"/>
              <a:t>стеки протоколов на физическом и канальном уровнях используют стандартизованные протоколы,  а также некоторые свои, </a:t>
            </a:r>
          </a:p>
          <a:p>
            <a:pPr marL="561975" lvl="1" indent="-161925"/>
            <a:r>
              <a:rPr lang="ru-RU" sz="2000" dirty="0" smtClean="0"/>
              <a:t>На физическом и канальном уровнях стеки используют единые протоколы </a:t>
            </a:r>
            <a:r>
              <a:rPr lang="en-US" sz="2000" dirty="0" smtClean="0"/>
              <a:t>OSI.</a:t>
            </a:r>
            <a:endParaRPr lang="ru-RU" sz="2000" dirty="0" smtClean="0"/>
          </a:p>
          <a:p>
            <a:pPr marL="561975" lvl="1" indent="-161925"/>
            <a:r>
              <a:rPr lang="ru-RU" sz="2000" dirty="0" smtClean="0"/>
              <a:t>На верхних уровнях все стеки работают со своими собственными протоколами. </a:t>
            </a:r>
          </a:p>
          <a:p>
            <a:pPr marL="161925" indent="-161925"/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68414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ru-RU" sz="3600" b="1" dirty="0" smtClean="0"/>
              <a:t>Стек протоколов </a:t>
            </a:r>
            <a:r>
              <a:rPr lang="en-US" sz="3600" b="1" dirty="0" smtClean="0"/>
              <a:t>TCP/IP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836712"/>
            <a:ext cx="8352928" cy="5472608"/>
          </a:xfrm>
        </p:spPr>
        <p:txBody>
          <a:bodyPr>
            <a:noAutofit/>
          </a:bodyPr>
          <a:lstStyle/>
          <a:p>
            <a:r>
              <a:rPr lang="ru-RU" sz="2000" b="1" dirty="0"/>
              <a:t>TCP/IP</a:t>
            </a:r>
            <a:r>
              <a:rPr lang="ru-RU" sz="2000" dirty="0"/>
              <a:t> — набор протоколов передачи данных, получивший название от двух принадлежащих ему протоколов: </a:t>
            </a:r>
            <a:r>
              <a:rPr lang="ru-RU" sz="2000" dirty="0" smtClean="0"/>
              <a:t>TCP( </a:t>
            </a:r>
            <a:r>
              <a:rPr lang="ru-RU" sz="2000" i="1" dirty="0" err="1" smtClean="0"/>
              <a:t>Transmission</a:t>
            </a:r>
            <a:r>
              <a:rPr lang="ru-RU" sz="2000" i="1" dirty="0" smtClean="0"/>
              <a:t> </a:t>
            </a:r>
            <a:r>
              <a:rPr lang="ru-RU" sz="2000" i="1" dirty="0" err="1"/>
              <a:t>Control</a:t>
            </a:r>
            <a:r>
              <a:rPr lang="ru-RU" sz="2000" i="1" dirty="0"/>
              <a:t> </a:t>
            </a:r>
            <a:r>
              <a:rPr lang="ru-RU" sz="2000" i="1" dirty="0" err="1"/>
              <a:t>Protocol</a:t>
            </a:r>
            <a:r>
              <a:rPr lang="ru-RU" sz="2000" dirty="0"/>
              <a:t>) и IP </a:t>
            </a:r>
            <a:r>
              <a:rPr lang="ru-RU" sz="2000" i="1" dirty="0" err="1" smtClean="0"/>
              <a:t>Internet</a:t>
            </a:r>
            <a:r>
              <a:rPr lang="ru-RU" sz="2000" i="1" dirty="0" smtClean="0"/>
              <a:t> </a:t>
            </a:r>
            <a:r>
              <a:rPr lang="ru-RU" sz="2000" i="1" dirty="0" err="1"/>
              <a:t>Protocol</a:t>
            </a:r>
            <a:r>
              <a:rPr lang="ru-RU" sz="2000" dirty="0" smtClean="0"/>
              <a:t>)</a:t>
            </a:r>
            <a:endParaRPr lang="ru-RU" sz="2000" dirty="0"/>
          </a:p>
          <a:p>
            <a:r>
              <a:rPr lang="ru-RU" sz="2000" b="1" dirty="0" smtClean="0"/>
              <a:t>HTTP</a:t>
            </a:r>
            <a:r>
              <a:rPr lang="ru-RU" sz="2000" b="1" dirty="0"/>
              <a:t> (</a:t>
            </a:r>
            <a:r>
              <a:rPr lang="ru-RU" sz="2000" b="1" dirty="0" err="1"/>
              <a:t>Hyper</a:t>
            </a:r>
            <a:r>
              <a:rPr lang="ru-RU" sz="2000" b="1" dirty="0"/>
              <a:t> </a:t>
            </a:r>
            <a:r>
              <a:rPr lang="ru-RU" sz="2000" b="1" dirty="0" err="1"/>
              <a:t>Text</a:t>
            </a:r>
            <a:r>
              <a:rPr lang="ru-RU" sz="2000" b="1" dirty="0"/>
              <a:t> </a:t>
            </a:r>
            <a:r>
              <a:rPr lang="ru-RU" sz="2000" b="1" dirty="0" err="1"/>
              <a:t>Transfer</a:t>
            </a:r>
            <a:r>
              <a:rPr lang="ru-RU" sz="2000" b="1" dirty="0"/>
              <a:t> </a:t>
            </a:r>
            <a:r>
              <a:rPr lang="ru-RU" sz="2000" b="1" dirty="0" err="1"/>
              <a:t>Protocol</a:t>
            </a:r>
            <a:r>
              <a:rPr lang="ru-RU" sz="2000" b="1" dirty="0"/>
              <a:t>) </a:t>
            </a:r>
            <a:r>
              <a:rPr lang="ru-RU" sz="2000" dirty="0" smtClean="0"/>
              <a:t>—протокол </a:t>
            </a:r>
            <a:r>
              <a:rPr lang="ru-RU" sz="2000" dirty="0"/>
              <a:t>передачи гипертекста.</a:t>
            </a:r>
            <a:r>
              <a:rPr lang="ru-RU" sz="1800" dirty="0"/>
              <a:t> </a:t>
            </a:r>
            <a:endParaRPr lang="en-US" sz="1800" dirty="0" smtClean="0"/>
          </a:p>
          <a:p>
            <a:pPr lvl="1"/>
            <a:r>
              <a:rPr lang="ru-RU" sz="2000" dirty="0" smtClean="0"/>
              <a:t>используется </a:t>
            </a:r>
            <a:r>
              <a:rPr lang="ru-RU" sz="2000" dirty="0"/>
              <a:t>при пересылке </a:t>
            </a:r>
            <a:r>
              <a:rPr lang="ru-RU" sz="2000" dirty="0" err="1" smtClean="0"/>
              <a:t>Web</a:t>
            </a:r>
            <a:r>
              <a:rPr lang="ru-RU" sz="2000" dirty="0" smtClean="0"/>
              <a:t>-страниц.</a:t>
            </a:r>
            <a:endParaRPr lang="ru-RU" sz="2000" dirty="0"/>
          </a:p>
          <a:p>
            <a:r>
              <a:rPr lang="ru-RU" sz="2000" b="1" dirty="0"/>
              <a:t>FTP (</a:t>
            </a:r>
            <a:r>
              <a:rPr lang="ru-RU" sz="2000" b="1" dirty="0" err="1"/>
              <a:t>File</a:t>
            </a:r>
            <a:r>
              <a:rPr lang="ru-RU" sz="2000" b="1" dirty="0"/>
              <a:t> </a:t>
            </a:r>
            <a:r>
              <a:rPr lang="ru-RU" sz="2000" b="1" dirty="0" err="1"/>
              <a:t>Transfer</a:t>
            </a:r>
            <a:r>
              <a:rPr lang="ru-RU" sz="2000" b="1" dirty="0"/>
              <a:t> </a:t>
            </a:r>
            <a:r>
              <a:rPr lang="ru-RU" sz="2000" b="1" dirty="0" err="1"/>
              <a:t>Protocol</a:t>
            </a:r>
            <a:r>
              <a:rPr lang="ru-RU" sz="2000" b="1" dirty="0"/>
              <a:t>) </a:t>
            </a:r>
            <a:r>
              <a:rPr lang="ru-RU" sz="2000" dirty="0" smtClean="0"/>
              <a:t>—протокол </a:t>
            </a:r>
            <a:r>
              <a:rPr lang="ru-RU" sz="2000" dirty="0"/>
              <a:t>передачи файлов </a:t>
            </a:r>
            <a:r>
              <a:rPr lang="ru-RU" sz="2000" dirty="0" smtClean="0"/>
              <a:t>с</a:t>
            </a:r>
            <a:r>
              <a:rPr lang="en-US" sz="2000" dirty="0" smtClean="0"/>
              <a:t> </a:t>
            </a:r>
            <a:r>
              <a:rPr lang="ru-RU" sz="2000" dirty="0" smtClean="0"/>
              <a:t> файлового </a:t>
            </a:r>
            <a:r>
              <a:rPr lang="ru-RU" sz="2000" dirty="0"/>
              <a:t>сервера на компьютер пользователя. </a:t>
            </a:r>
            <a:endParaRPr lang="en-US" sz="2000" dirty="0" smtClean="0"/>
          </a:p>
          <a:p>
            <a:r>
              <a:rPr lang="ru-RU" sz="2000" b="1" dirty="0" smtClean="0"/>
              <a:t>POP3</a:t>
            </a:r>
            <a:r>
              <a:rPr lang="ru-RU" sz="2000" b="1" dirty="0"/>
              <a:t> (</a:t>
            </a:r>
            <a:r>
              <a:rPr lang="ru-RU" sz="2000" b="1" dirty="0" err="1"/>
              <a:t>Post</a:t>
            </a:r>
            <a:r>
              <a:rPr lang="ru-RU" sz="2000" b="1" dirty="0"/>
              <a:t> </a:t>
            </a:r>
            <a:r>
              <a:rPr lang="ru-RU" sz="2000" b="1" dirty="0" err="1"/>
              <a:t>Office</a:t>
            </a:r>
            <a:r>
              <a:rPr lang="ru-RU" sz="2000" b="1" dirty="0"/>
              <a:t> </a:t>
            </a:r>
            <a:r>
              <a:rPr lang="ru-RU" sz="2000" b="1" dirty="0" err="1"/>
              <a:t>Protocol</a:t>
            </a:r>
            <a:r>
              <a:rPr lang="ru-RU" sz="2000" b="1" dirty="0"/>
              <a:t>) </a:t>
            </a:r>
            <a:r>
              <a:rPr lang="ru-RU" sz="2000" dirty="0"/>
              <a:t>— </a:t>
            </a:r>
            <a:r>
              <a:rPr lang="ru-RU" sz="2000" dirty="0" smtClean="0"/>
              <a:t>протокол </a:t>
            </a:r>
            <a:r>
              <a:rPr lang="ru-RU" sz="2000" dirty="0"/>
              <a:t>почтового соединения. </a:t>
            </a:r>
            <a:endParaRPr lang="en-US" sz="2000" dirty="0" smtClean="0"/>
          </a:p>
          <a:p>
            <a:pPr lvl="1"/>
            <a:r>
              <a:rPr lang="ru-RU" sz="1800" dirty="0" smtClean="0"/>
              <a:t>Серверы </a:t>
            </a:r>
            <a:r>
              <a:rPr lang="ru-RU" sz="1800" dirty="0"/>
              <a:t>POP обрабатывают входящую почту, </a:t>
            </a:r>
            <a:r>
              <a:rPr lang="ru-RU" sz="1800" dirty="0" smtClean="0"/>
              <a:t>протокол </a:t>
            </a:r>
            <a:r>
              <a:rPr lang="ru-RU" sz="1800" dirty="0"/>
              <a:t>POP </a:t>
            </a:r>
            <a:r>
              <a:rPr lang="ru-RU" sz="1800" dirty="0" smtClean="0"/>
              <a:t>для </a:t>
            </a:r>
            <a:r>
              <a:rPr lang="ru-RU" sz="1800" dirty="0"/>
              <a:t>обработки запросов на получение почты от </a:t>
            </a:r>
            <a:r>
              <a:rPr lang="ru-RU" sz="1800" dirty="0" smtClean="0"/>
              <a:t>почтовых </a:t>
            </a:r>
            <a:r>
              <a:rPr lang="ru-RU" sz="1800" dirty="0"/>
              <a:t>программ.</a:t>
            </a:r>
          </a:p>
          <a:p>
            <a:r>
              <a:rPr lang="ru-RU" sz="2000" b="1" dirty="0"/>
              <a:t>SMTP (</a:t>
            </a:r>
            <a:r>
              <a:rPr lang="ru-RU" sz="2000" b="1" dirty="0" err="1"/>
              <a:t>Simple</a:t>
            </a:r>
            <a:r>
              <a:rPr lang="ru-RU" sz="2000" b="1" dirty="0"/>
              <a:t> </a:t>
            </a:r>
            <a:r>
              <a:rPr lang="ru-RU" sz="2000" b="1" dirty="0" err="1"/>
              <a:t>Mail</a:t>
            </a:r>
            <a:r>
              <a:rPr lang="ru-RU" sz="2000" b="1" dirty="0"/>
              <a:t> </a:t>
            </a:r>
            <a:r>
              <a:rPr lang="ru-RU" sz="2000" b="1" dirty="0" err="1"/>
              <a:t>Transfer</a:t>
            </a:r>
            <a:r>
              <a:rPr lang="ru-RU" sz="2000" b="1" dirty="0"/>
              <a:t> </a:t>
            </a:r>
            <a:r>
              <a:rPr lang="ru-RU" sz="2000" b="1" dirty="0" err="1"/>
              <a:t>Protocol</a:t>
            </a:r>
            <a:r>
              <a:rPr lang="ru-RU" sz="2000" b="1" dirty="0"/>
              <a:t>) </a:t>
            </a:r>
            <a:r>
              <a:rPr lang="ru-RU" sz="2000" dirty="0" smtClean="0"/>
              <a:t>— протокол передачи </a:t>
            </a:r>
            <a:r>
              <a:rPr lang="ru-RU" sz="2000" dirty="0"/>
              <a:t>почты. </a:t>
            </a:r>
            <a:endParaRPr lang="en-US" sz="2000" dirty="0" smtClean="0"/>
          </a:p>
          <a:p>
            <a:pPr lvl="1"/>
            <a:r>
              <a:rPr lang="ru-RU" sz="1800" dirty="0" smtClean="0"/>
              <a:t>Сервер </a:t>
            </a:r>
            <a:r>
              <a:rPr lang="ru-RU" sz="1800" dirty="0"/>
              <a:t>SMTP возвращает </a:t>
            </a:r>
            <a:r>
              <a:rPr lang="ru-RU" sz="1800" dirty="0" smtClean="0"/>
              <a:t>подтверждение </a:t>
            </a:r>
            <a:r>
              <a:rPr lang="ru-RU" sz="1800" dirty="0"/>
              <a:t>о приеме, </a:t>
            </a:r>
            <a:r>
              <a:rPr lang="ru-RU" sz="1800" dirty="0" smtClean="0"/>
              <a:t>сообщение </a:t>
            </a:r>
            <a:r>
              <a:rPr lang="ru-RU" sz="1800" dirty="0"/>
              <a:t>об ошибке, </a:t>
            </a:r>
            <a:r>
              <a:rPr lang="ru-RU" sz="1800" dirty="0" smtClean="0"/>
              <a:t>или запрашивает </a:t>
            </a:r>
            <a:r>
              <a:rPr lang="ru-RU" sz="1800" dirty="0"/>
              <a:t>дополнительную информацию.</a:t>
            </a:r>
          </a:p>
          <a:p>
            <a:r>
              <a:rPr lang="ru-RU" sz="2000" b="1" dirty="0"/>
              <a:t>TELNET</a:t>
            </a:r>
            <a:r>
              <a:rPr lang="ru-RU" sz="2000" dirty="0"/>
              <a:t> </a:t>
            </a:r>
            <a:r>
              <a:rPr lang="ru-RU" sz="2000" dirty="0" smtClean="0"/>
              <a:t>—протокол </a:t>
            </a:r>
            <a:r>
              <a:rPr lang="ru-RU" sz="2000" dirty="0"/>
              <a:t>удаленного </a:t>
            </a:r>
            <a:r>
              <a:rPr lang="ru-RU" sz="2000" dirty="0" smtClean="0"/>
              <a:t>доступа к ПК. 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00517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Стек </a:t>
            </a:r>
            <a:r>
              <a:rPr lang="ru-RU" sz="3600" b="1" dirty="0" smtClean="0"/>
              <a:t>протоколов. Сравнение </a:t>
            </a:r>
            <a:r>
              <a:rPr lang="en-US" sz="3600" b="1" dirty="0" smtClean="0"/>
              <a:t>OSI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836712"/>
            <a:ext cx="8424936" cy="5616624"/>
          </a:xfrm>
        </p:spPr>
        <p:txBody>
          <a:bodyPr>
            <a:noAutofit/>
          </a:bodyPr>
          <a:lstStyle/>
          <a:p>
            <a:pPr marL="161925" indent="-161925"/>
            <a:r>
              <a:rPr lang="ru-RU" sz="2000" dirty="0"/>
              <a:t> Соответствие архитектуры наиболее распространенных стеков</a:t>
            </a:r>
            <a:br>
              <a:rPr lang="ru-RU" sz="2000" dirty="0"/>
            </a:br>
            <a:r>
              <a:rPr lang="ru-RU" sz="2000" dirty="0"/>
              <a:t>протоколов стандартной модели OSI (упрощенная схема)</a:t>
            </a:r>
          </a:p>
        </p:txBody>
      </p:sp>
      <p:pic>
        <p:nvPicPr>
          <p:cNvPr id="15362" name="Picture 2" descr="Ð¡Ð¾Ð¾ÑÐ²ÐµÑÑÑÐ²Ð¸Ðµ Ð°ÑÑÐ¸ÑÐµÐºÑÑÑÑ Ð½Ð°Ð¸Ð±Ð¾Ð»ÐµÐµ ÑÐ°ÑÐ¿ÑÐ¾ÑÑÑÐ°Ð½ÐµÐ½Ð½ÑÑ ÑÑÐµÐºÐ¾Ð² Ð¿ÑÐ¾ÑÐ¾ÐºÐ¾Ð»Ð¾Ð² ÑÑÐ°Ð½Ð´Ð°ÑÑÐ½Ð¾Ð¹ Ð¼Ð¾Ð´ÐµÐ»Ð¸ OSI (ÑÐ¿ÑÐ¾ÑÐµÐ½Ð½Ð°Ñ ÑÑÐµÐ¼Ð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132856"/>
            <a:ext cx="6995120" cy="400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2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Стек </a:t>
            </a:r>
            <a:r>
              <a:rPr lang="ru-RU" sz="3600" b="1" dirty="0" smtClean="0"/>
              <a:t>протоколов. Сравнение </a:t>
            </a:r>
            <a:r>
              <a:rPr lang="en-US" sz="3600" b="1" dirty="0" smtClean="0"/>
              <a:t>OSI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836712"/>
            <a:ext cx="8424936" cy="5616624"/>
          </a:xfrm>
        </p:spPr>
        <p:txBody>
          <a:bodyPr>
            <a:noAutofit/>
          </a:bodyPr>
          <a:lstStyle/>
          <a:p>
            <a:pPr marL="161925" indent="-161925"/>
            <a:r>
              <a:rPr lang="ru-RU" sz="2000" dirty="0"/>
              <a:t> Соответствие архитектуры наиболее распространенных стеков</a:t>
            </a:r>
            <a:br>
              <a:rPr lang="ru-RU" sz="2000" dirty="0"/>
            </a:br>
            <a:r>
              <a:rPr lang="ru-RU" sz="2000" dirty="0"/>
              <a:t>протоколов стандартной модели OSI (упрощенная схема)</a:t>
            </a:r>
          </a:p>
        </p:txBody>
      </p:sp>
      <p:pic>
        <p:nvPicPr>
          <p:cNvPr id="1026" name="Picture 2" descr="ÐÐ°ÑÑÐ¸Ð½ÐºÐ¸ Ð¿Ð¾ Ð·Ð°Ð¿ÑÐ¾ÑÑ osi Ð¿ÑÐ¸Ð¼ÐµÑÑ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475" y="1949574"/>
            <a:ext cx="412432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ÐÐ°ÑÑÐ¸Ð½ÐºÐ¸ Ð¿Ð¾ Ð·Ð°Ð¿ÑÐ¾ÑÑ osi Ð¿ÑÐ¸Ð¼ÐµÑÑ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132856"/>
            <a:ext cx="4104067" cy="2638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Физический уровень локальных сетей 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67544" y="3886200"/>
            <a:ext cx="8136904" cy="1752600"/>
          </a:xfrm>
        </p:spPr>
        <p:txBody>
          <a:bodyPr/>
          <a:lstStyle/>
          <a:p>
            <a:r>
              <a:rPr lang="ru-RU" b="1" dirty="0" smtClean="0"/>
              <a:t>Лекция 10</a:t>
            </a:r>
            <a:r>
              <a:rPr lang="ru-RU" b="1" dirty="0"/>
              <a:t>. Локальная  сеть </a:t>
            </a:r>
            <a:r>
              <a:rPr lang="ru-RU" b="1" dirty="0" err="1" smtClean="0"/>
              <a:t>Ethernet</a:t>
            </a:r>
            <a:endParaRPr lang="ru-RU" b="1" dirty="0" smtClean="0"/>
          </a:p>
          <a:p>
            <a:r>
              <a:rPr lang="ru-RU" dirty="0"/>
              <a:t>Аппаратные средства телекоммуникационных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69826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sz="3600" b="1" dirty="0" smtClean="0"/>
              <a:t>Витая пара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08720"/>
            <a:ext cx="8640960" cy="5544616"/>
          </a:xfrm>
        </p:spPr>
        <p:txBody>
          <a:bodyPr>
            <a:normAutofit/>
          </a:bodyPr>
          <a:lstStyle/>
          <a:p>
            <a:r>
              <a:rPr lang="ru-RU" sz="2400" b="1" dirty="0"/>
              <a:t>Витая пара (</a:t>
            </a:r>
            <a:r>
              <a:rPr lang="ru-RU" sz="2400" b="1" dirty="0" err="1"/>
              <a:t>Twisted</a:t>
            </a:r>
            <a:r>
              <a:rPr lang="ru-RU" sz="2400" b="1" dirty="0"/>
              <a:t> </a:t>
            </a:r>
            <a:r>
              <a:rPr lang="ru-RU" sz="2400" b="1" dirty="0" err="1"/>
              <a:t>Pair</a:t>
            </a:r>
            <a:r>
              <a:rPr lang="ru-RU" sz="2400" b="1" dirty="0"/>
              <a:t>) </a:t>
            </a:r>
            <a:r>
              <a:rPr lang="ru-RU" sz="2400" dirty="0"/>
              <a:t>— это два изолированных скрученных медных </a:t>
            </a:r>
            <a:r>
              <a:rPr lang="ru-RU" sz="2400" dirty="0" smtClean="0"/>
              <a:t>провода</a:t>
            </a:r>
            <a:r>
              <a:rPr lang="ru-RU" sz="2400" dirty="0"/>
              <a:t>. </a:t>
            </a:r>
            <a:endParaRPr lang="en-US" sz="2400" dirty="0" smtClean="0"/>
          </a:p>
          <a:p>
            <a:r>
              <a:rPr lang="ru-RU" sz="2400" b="1" dirty="0" smtClean="0"/>
              <a:t>Для </a:t>
            </a:r>
            <a:r>
              <a:rPr lang="ru-RU" sz="2400" b="1" dirty="0" err="1"/>
              <a:t>Ethernet</a:t>
            </a:r>
            <a:r>
              <a:rPr lang="ru-RU" sz="2400" b="1" dirty="0"/>
              <a:t> используется 8-жильный </a:t>
            </a:r>
            <a:r>
              <a:rPr lang="ru-RU" sz="2400" b="1" dirty="0" smtClean="0"/>
              <a:t>кабель</a:t>
            </a:r>
            <a:r>
              <a:rPr lang="en-US" sz="2400" b="1" dirty="0" smtClean="0"/>
              <a:t>-</a:t>
            </a:r>
            <a:r>
              <a:rPr lang="ru-RU" sz="2400" b="1" dirty="0" smtClean="0"/>
              <a:t> </a:t>
            </a:r>
            <a:r>
              <a:rPr lang="ru-RU" sz="2400" b="1" dirty="0"/>
              <a:t>4-х витых </a:t>
            </a:r>
            <a:r>
              <a:rPr lang="ru-RU" sz="2400" b="1" dirty="0" smtClean="0"/>
              <a:t>пары</a:t>
            </a: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36912"/>
            <a:ext cx="3384376" cy="3923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 descr="ÐÐ°ÑÑÐ¸Ð½ÐºÐ¸ Ð¿Ð¾ Ð·Ð°Ð¿ÑÐ¾ÑÑ Ð²Ð¸ÑÐ°Ñ Ð¿Ð°ÑÐ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933056"/>
            <a:ext cx="5262101" cy="195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77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sz="3600" b="1" dirty="0" smtClean="0"/>
              <a:t>Витая пара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08720"/>
            <a:ext cx="8640960" cy="5544616"/>
          </a:xfrm>
        </p:spPr>
        <p:txBody>
          <a:bodyPr>
            <a:normAutofit/>
          </a:bodyPr>
          <a:lstStyle/>
          <a:p>
            <a:r>
              <a:rPr lang="ru-RU" sz="2400" b="1" dirty="0"/>
              <a:t>Каждая пара состоит из </a:t>
            </a:r>
            <a:r>
              <a:rPr lang="ru-RU" sz="2400" b="1" dirty="0" smtClean="0"/>
              <a:t>проводов </a:t>
            </a:r>
            <a:r>
              <a:rPr lang="ru-RU" sz="2400" b="1" dirty="0" err="1" smtClean="0"/>
              <a:t>Ring</a:t>
            </a:r>
            <a:r>
              <a:rPr lang="ru-RU" sz="2400" b="1" dirty="0" smtClean="0"/>
              <a:t> </a:t>
            </a:r>
            <a:r>
              <a:rPr lang="ru-RU" sz="2400" b="1" dirty="0"/>
              <a:t>и </a:t>
            </a:r>
            <a:r>
              <a:rPr lang="ru-RU" sz="2400" b="1" dirty="0" err="1"/>
              <a:t>Tip</a:t>
            </a:r>
            <a:r>
              <a:rPr lang="ru-RU" sz="2400" b="1" dirty="0"/>
              <a:t>, </a:t>
            </a:r>
            <a:endParaRPr lang="en-US" sz="2400" b="1" dirty="0" smtClean="0"/>
          </a:p>
          <a:p>
            <a:pPr lvl="1"/>
            <a:r>
              <a:rPr lang="ru-RU" sz="1800" dirty="0" smtClean="0"/>
              <a:t>паре соответствует номер и цвет (Ring1</a:t>
            </a:r>
            <a:r>
              <a:rPr lang="ru-RU" sz="1800" dirty="0"/>
              <a:t>, Tip1, Ring2, Tip2 и т. </a:t>
            </a:r>
            <a:r>
              <a:rPr lang="ru-RU" sz="1800" dirty="0" smtClean="0"/>
              <a:t>Д). </a:t>
            </a:r>
          </a:p>
          <a:p>
            <a:pPr lvl="2"/>
            <a:r>
              <a:rPr lang="ru-RU" sz="2000" dirty="0" smtClean="0"/>
              <a:t>1-я </a:t>
            </a:r>
            <a:r>
              <a:rPr lang="ru-RU" sz="2000" dirty="0"/>
              <a:t>пара — синий и белый с синими полосками;</a:t>
            </a:r>
          </a:p>
          <a:p>
            <a:pPr lvl="2"/>
            <a:r>
              <a:rPr lang="ru-RU" sz="2000" dirty="0" smtClean="0"/>
              <a:t>2-я </a:t>
            </a:r>
            <a:r>
              <a:rPr lang="ru-RU" sz="2000" dirty="0"/>
              <a:t>пара — оранжевый и белый с оранжевыми полосками;</a:t>
            </a:r>
          </a:p>
          <a:p>
            <a:pPr lvl="2"/>
            <a:r>
              <a:rPr lang="ru-RU" sz="2000" dirty="0" smtClean="0"/>
              <a:t>3-я </a:t>
            </a:r>
            <a:r>
              <a:rPr lang="ru-RU" sz="2000" dirty="0"/>
              <a:t>пара — зеленый и белый с зелеными полосками;</a:t>
            </a:r>
          </a:p>
          <a:p>
            <a:pPr lvl="2"/>
            <a:r>
              <a:rPr lang="ru-RU" sz="2000" dirty="0" smtClean="0"/>
              <a:t>4-я </a:t>
            </a:r>
            <a:r>
              <a:rPr lang="ru-RU" sz="2000" dirty="0"/>
              <a:t>пара — коричневый и белый с коричневыми полосками.</a:t>
            </a:r>
            <a:endParaRPr lang="ru-RU" sz="2000" dirty="0" smtClean="0"/>
          </a:p>
        </p:txBody>
      </p:sp>
      <p:pic>
        <p:nvPicPr>
          <p:cNvPr id="5" name="Picture 5" descr="ÐÐ°ÑÑÐ¸Ð½ÐºÐ¸ Ð¿Ð¾ Ð·Ð°Ð¿ÑÐ¾ÑÑ Ð²Ð¸ÑÐ°Ñ Ð¿Ð°ÑÐ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429000"/>
            <a:ext cx="4404562" cy="163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63949"/>
            <a:ext cx="3124200" cy="117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437112"/>
            <a:ext cx="5468813" cy="2341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60612" y="5877272"/>
            <a:ext cx="9361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372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sz="3600" b="1" dirty="0" smtClean="0"/>
              <a:t>Витая пара. Расположение проводов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08720"/>
            <a:ext cx="8640960" cy="5544616"/>
          </a:xfrm>
        </p:spPr>
        <p:txBody>
          <a:bodyPr>
            <a:normAutofit/>
          </a:bodyPr>
          <a:lstStyle/>
          <a:p>
            <a:r>
              <a:rPr lang="ru-RU" sz="2400" dirty="0" smtClean="0"/>
              <a:t>Варианты расположения проводов в кабеле</a:t>
            </a:r>
          </a:p>
          <a:p>
            <a:endParaRPr lang="ru-RU" sz="2400" dirty="0" smtClean="0"/>
          </a:p>
        </p:txBody>
      </p:sp>
      <p:pic>
        <p:nvPicPr>
          <p:cNvPr id="7174" name="Picture 6" descr="ÐÐ°ÑÑÐ¸Ð½ÐºÐ¸ Ð¿Ð¾ Ð·Ð°Ð¿ÑÐ¾ÑÑ Ð²Ð¸ÑÐ°Ñ Ð¿Ð°ÑÐ° ÑÐ°ÑÐ¿Ð¸Ð½Ð¾Ð²ÐºÐ° ÐÐ 4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370" y="4293096"/>
            <a:ext cx="4867275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9592" y="1335687"/>
            <a:ext cx="8011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err="1" smtClean="0"/>
              <a:t>распиновка</a:t>
            </a:r>
            <a:r>
              <a:rPr lang="ru-RU" b="1" dirty="0" smtClean="0"/>
              <a:t> </a:t>
            </a:r>
            <a:r>
              <a:rPr lang="en-US" b="1" dirty="0" smtClean="0"/>
              <a:t>(</a:t>
            </a:r>
            <a:r>
              <a:rPr lang="ru-RU" b="1" dirty="0" smtClean="0"/>
              <a:t>тип А) устарела</a:t>
            </a:r>
            <a:r>
              <a:rPr lang="en-US" b="1" dirty="0" smtClean="0"/>
              <a:t> - </a:t>
            </a:r>
            <a:r>
              <a:rPr lang="ru-RU" b="1" dirty="0" smtClean="0"/>
              <a:t>использовалась для </a:t>
            </a:r>
            <a:r>
              <a:rPr lang="ru-RU" b="1" dirty="0" err="1" smtClean="0"/>
              <a:t>одноранговых</a:t>
            </a:r>
            <a:r>
              <a:rPr lang="ru-RU" b="1" dirty="0" smtClean="0"/>
              <a:t> устройств</a:t>
            </a:r>
          </a:p>
          <a:p>
            <a:pPr algn="ctr"/>
            <a:r>
              <a:rPr lang="ru-RU" b="1" dirty="0" smtClean="0"/>
              <a:t>В настоящее время используется вариант </a:t>
            </a:r>
            <a:r>
              <a:rPr lang="en-US" b="1" dirty="0" smtClean="0"/>
              <a:t>B</a:t>
            </a:r>
            <a:endParaRPr lang="ru-RU" b="1" dirty="0"/>
          </a:p>
        </p:txBody>
      </p:sp>
      <p:pic>
        <p:nvPicPr>
          <p:cNvPr id="15364" name="Picture 4" descr="ÐÐ°ÑÑÐ¸Ð½ÐºÐ¸ Ð¿Ð¾ Ð·Ð°Ð¿ÑÐ¾ÑÑ Ð²Ð¸ÑÐ°Ñ Ð¿Ð°ÑÐ° Ð²Ð°ÑÐ¸Ð°Ð½ÑÑ Ð° Ð¸ Ð±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08985"/>
            <a:ext cx="65722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72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sz="3600" b="1" dirty="0" smtClean="0"/>
              <a:t>Вычислительные сети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08720"/>
            <a:ext cx="8640960" cy="5544616"/>
          </a:xfrm>
        </p:spPr>
        <p:txBody>
          <a:bodyPr>
            <a:normAutofit/>
          </a:bodyPr>
          <a:lstStyle/>
          <a:p>
            <a:r>
              <a:rPr lang="ru-RU" sz="2400" b="1" dirty="0"/>
              <a:t>Вычислительная сеть </a:t>
            </a:r>
            <a:r>
              <a:rPr lang="ru-RU" sz="2400" dirty="0"/>
              <a:t>- система, состоящая из двух или более удаленных ЭВМ, соединенных с помощью специальной аппаратуры и взаимодействующих между собой по каналам передачи данных.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060848"/>
            <a:ext cx="7572375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538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sz="3600" b="1" dirty="0" smtClean="0"/>
              <a:t>Витая пара. Разъем </a:t>
            </a:r>
            <a:r>
              <a:rPr lang="en-US" sz="3600" b="1" dirty="0" smtClean="0"/>
              <a:t>RJ45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08720"/>
            <a:ext cx="8640960" cy="5544616"/>
          </a:xfrm>
        </p:spPr>
        <p:txBody>
          <a:bodyPr>
            <a:normAutofit/>
          </a:bodyPr>
          <a:lstStyle/>
          <a:p>
            <a:r>
              <a:rPr lang="ru-RU" sz="2400" dirty="0" smtClean="0"/>
              <a:t>Каждый ПК должен быть подключен к </a:t>
            </a:r>
            <a:r>
              <a:rPr lang="ru-RU" sz="2400" dirty="0" err="1" smtClean="0"/>
              <a:t>хабу</a:t>
            </a:r>
            <a:r>
              <a:rPr lang="ru-RU" sz="2400" dirty="0" smtClean="0"/>
              <a:t>.</a:t>
            </a:r>
          </a:p>
          <a:p>
            <a:r>
              <a:rPr lang="ru-RU" sz="2400" dirty="0" smtClean="0"/>
              <a:t>Длина сегмента кабеля </a:t>
            </a:r>
            <a:r>
              <a:rPr lang="en-US" sz="2400" dirty="0" smtClean="0"/>
              <a:t>Ethernet </a:t>
            </a:r>
            <a:r>
              <a:rPr lang="ru-RU" sz="2400" dirty="0" err="1" smtClean="0"/>
              <a:t>хаб-пк</a:t>
            </a:r>
            <a:r>
              <a:rPr lang="ru-RU" sz="2400" dirty="0" smtClean="0"/>
              <a:t> до 100 м.</a:t>
            </a:r>
          </a:p>
          <a:p>
            <a:r>
              <a:rPr lang="ru-RU" sz="2400" dirty="0" smtClean="0"/>
              <a:t>Стандартный разъем </a:t>
            </a:r>
            <a:r>
              <a:rPr lang="en-US" sz="2400" dirty="0" smtClean="0"/>
              <a:t>Ethernet Rj-45 </a:t>
            </a:r>
            <a:r>
              <a:rPr lang="ru-RU" sz="2400" dirty="0" smtClean="0"/>
              <a:t>(8ми контактный разъем)</a:t>
            </a:r>
          </a:p>
          <a:p>
            <a:endParaRPr lang="ru-RU" sz="2400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7" y="2996952"/>
            <a:ext cx="4427984" cy="2601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7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393" y="2267635"/>
            <a:ext cx="2772758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rones.su/wp-content/uploads/RJ45-UTP-100Mbs-8-wire-189x3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267635"/>
            <a:ext cx="2001881" cy="317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24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sz="3600" b="1" dirty="0" smtClean="0"/>
              <a:t>Витая пара. Типы витой пары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08720"/>
            <a:ext cx="8640960" cy="5544616"/>
          </a:xfrm>
        </p:spPr>
        <p:txBody>
          <a:bodyPr>
            <a:normAutofit/>
          </a:bodyPr>
          <a:lstStyle/>
          <a:p>
            <a:pPr marL="0" lv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400" dirty="0"/>
              <a:t>код перед чертой тип экрана для кабеля, </a:t>
            </a:r>
            <a:endParaRPr lang="ru-RU" altLang="ru-RU" sz="2400" dirty="0" smtClean="0"/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400" dirty="0" smtClean="0"/>
              <a:t>код </a:t>
            </a:r>
            <a:r>
              <a:rPr lang="ru-RU" altLang="ru-RU" sz="2400" dirty="0"/>
              <a:t>после черты </a:t>
            </a:r>
            <a:r>
              <a:rPr lang="ru-RU" altLang="ru-RU" sz="2400" dirty="0" smtClean="0"/>
              <a:t>тип </a:t>
            </a:r>
            <a:r>
              <a:rPr lang="ru-RU" altLang="ru-RU" sz="2400" dirty="0"/>
              <a:t>индивидуального экранирования </a:t>
            </a: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462282"/>
              </p:ext>
            </p:extLst>
          </p:nvPr>
        </p:nvGraphicFramePr>
        <p:xfrm>
          <a:off x="251520" y="1856581"/>
          <a:ext cx="5976663" cy="406444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992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0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42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3960">
                <a:tc>
                  <a:txBody>
                    <a:bodyPr/>
                    <a:lstStyle/>
                    <a:p>
                      <a:pPr algn="l" fontAlgn="base"/>
                      <a:r>
                        <a:rPr lang="ru-RU" sz="2000" kern="1200" dirty="0">
                          <a:effectLst/>
                        </a:rPr>
                        <a:t>Обозначение  </a:t>
                      </a:r>
                      <a:r>
                        <a:rPr lang="ru-RU" sz="2000" kern="1200" dirty="0" smtClean="0">
                          <a:effectLst/>
                        </a:rPr>
                        <a:t/>
                      </a:r>
                      <a:br>
                        <a:rPr lang="ru-RU" sz="2000" kern="1200" dirty="0" smtClean="0">
                          <a:effectLst/>
                        </a:rPr>
                      </a:br>
                      <a:r>
                        <a:rPr lang="en-US" sz="2000" kern="1200" dirty="0" smtClean="0">
                          <a:effectLst/>
                        </a:rPr>
                        <a:t>ISO/IEC </a:t>
                      </a:r>
                      <a:r>
                        <a:rPr lang="en-US" sz="2000" kern="1200" dirty="0">
                          <a:effectLst/>
                        </a:rPr>
                        <a:t>11801</a:t>
                      </a:r>
                      <a:endParaRPr lang="en-US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175" marR="54175" marT="58045" marB="58045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2000" dirty="0">
                          <a:effectLst/>
                        </a:rPr>
                        <a:t>Общий экран</a:t>
                      </a:r>
                      <a:endParaRPr lang="ru-RU" sz="2000" b="1" dirty="0">
                        <a:effectLst/>
                        <a:latin typeface="+mn-lt"/>
                      </a:endParaRPr>
                    </a:p>
                  </a:txBody>
                  <a:tcPr marL="54175" marR="54175" marT="58045" marB="58045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2000" dirty="0">
                          <a:effectLst/>
                        </a:rPr>
                        <a:t>Экран </a:t>
                      </a:r>
                      <a:r>
                        <a:rPr lang="ru-RU" sz="2000" dirty="0" smtClean="0">
                          <a:effectLst/>
                        </a:rPr>
                        <a:t>пар</a:t>
                      </a:r>
                      <a:endParaRPr lang="ru-RU" sz="2000" b="1" dirty="0">
                        <a:effectLst/>
                        <a:latin typeface="+mn-lt"/>
                      </a:endParaRPr>
                    </a:p>
                  </a:txBody>
                  <a:tcPr marL="54175" marR="54175" marT="58045" marB="5804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49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U/UTP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000" dirty="0">
                          <a:effectLst/>
                        </a:rPr>
                        <a:t>нет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000" dirty="0">
                          <a:effectLst/>
                        </a:rPr>
                        <a:t>нет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7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U/FTP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000" dirty="0">
                          <a:effectLst/>
                        </a:rPr>
                        <a:t>нет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000" dirty="0">
                          <a:effectLst/>
                        </a:rPr>
                        <a:t>фольга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7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F/UTP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000" dirty="0">
                          <a:effectLst/>
                        </a:rPr>
                        <a:t>фольга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000" dirty="0">
                          <a:effectLst/>
                        </a:rPr>
                        <a:t>нет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49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S/UTP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000" dirty="0">
                          <a:effectLst/>
                        </a:rPr>
                        <a:t>оплётка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000" dirty="0">
                          <a:effectLst/>
                        </a:rPr>
                        <a:t>нет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7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SF/UTP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000" dirty="0">
                          <a:effectLst/>
                        </a:rPr>
                        <a:t>оплётка, фольга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000" dirty="0">
                          <a:effectLst/>
                        </a:rPr>
                        <a:t>нет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449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F/FTP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000" dirty="0">
                          <a:effectLst/>
                        </a:rPr>
                        <a:t>фольга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000" dirty="0">
                          <a:effectLst/>
                        </a:rPr>
                        <a:t>фольга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086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S/FTP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000" dirty="0">
                          <a:effectLst/>
                        </a:rPr>
                        <a:t>оплётка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000" dirty="0">
                          <a:effectLst/>
                        </a:rPr>
                        <a:t>фольга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449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SF/FTP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000" dirty="0">
                          <a:effectLst/>
                        </a:rPr>
                        <a:t>оплётка, фольга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000" dirty="0">
                          <a:effectLst/>
                        </a:rPr>
                        <a:t>фольга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730625" y="1736467"/>
            <a:ext cx="65" cy="1846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200" b="0" i="0" u="sng" strike="noStrike" cap="none" normalizeH="0" baseline="0" dirty="0" smtClean="0">
              <a:ln>
                <a:noFill/>
              </a:ln>
              <a:solidFill>
                <a:srgbClr val="1E62BC"/>
              </a:solidFill>
              <a:effectLst/>
              <a:latin typeface="Source Sans Pro"/>
              <a:cs typeface="Arial" pitchFamily="34" charset="0"/>
            </a:endParaRPr>
          </a:p>
        </p:txBody>
      </p:sp>
      <p:pic>
        <p:nvPicPr>
          <p:cNvPr id="10244" name="Picture 4" descr="http://rones.su/wp-content/uploads/Twisted-Pair-types-189x300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7" y="1921133"/>
            <a:ext cx="2520305" cy="400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30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634082"/>
          </a:xfrm>
        </p:spPr>
        <p:txBody>
          <a:bodyPr>
            <a:normAutofit fontScale="90000"/>
          </a:bodyPr>
          <a:lstStyle/>
          <a:p>
            <a:r>
              <a:rPr lang="ru-RU" sz="3600" b="1" dirty="0" smtClean="0"/>
              <a:t>Витая пара. Категории</a:t>
            </a:r>
            <a:endParaRPr lang="ru-RU" sz="3600" b="1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4085429"/>
              </p:ext>
            </p:extLst>
          </p:nvPr>
        </p:nvGraphicFramePr>
        <p:xfrm>
          <a:off x="179512" y="914400"/>
          <a:ext cx="8784976" cy="4785360"/>
        </p:xfrm>
        <a:graphic>
          <a:graphicData uri="http://schemas.openxmlformats.org/drawingml/2006/table">
            <a:tbl>
              <a:tblPr/>
              <a:tblGrid>
                <a:gridCol w="648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726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4400">
                <a:tc>
                  <a:txBody>
                    <a:bodyPr/>
                    <a:lstStyle/>
                    <a:p>
                      <a:pPr algn="ctr"/>
                      <a:r>
                        <a:rPr lang="ru-RU" sz="1600" u="none" dirty="0">
                          <a:solidFill>
                            <a:schemeClr val="tx1"/>
                          </a:solidFill>
                          <a:effectLst/>
                        </a:rPr>
                        <a:t>Категория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u="none" dirty="0">
                          <a:solidFill>
                            <a:schemeClr val="tx1"/>
                          </a:solidFill>
                          <a:effectLst/>
                        </a:rPr>
                        <a:t>Полоса частот, </a:t>
                      </a:r>
                      <a:r>
                        <a:rPr lang="ru-RU" sz="16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МГц</a:t>
                      </a:r>
                      <a:endParaRPr lang="ru-RU" sz="16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Применение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Примечания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488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0,1</a:t>
                      </a:r>
                      <a:b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</a:br>
                      <a:endParaRPr lang="ru-RU" sz="18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Телефонные и старые </a:t>
                      </a:r>
                      <a:r>
                        <a:rPr lang="ru-RU" sz="1800" u="none" dirty="0" smtClean="0">
                          <a:solidFill>
                            <a:schemeClr val="tx1"/>
                          </a:solidFill>
                          <a:effectLst/>
                        </a:rPr>
                        <a:t>модемы</a:t>
                      </a:r>
                      <a:endParaRPr lang="ru-RU" sz="18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1 </a:t>
                      </a:r>
                      <a:r>
                        <a:rPr lang="ru-RU" sz="1800" u="none" dirty="0" smtClean="0">
                          <a:solidFill>
                            <a:schemeClr val="tx1"/>
                          </a:solidFill>
                          <a:effectLst/>
                        </a:rPr>
                        <a:t>пара</a:t>
                      </a:r>
                      <a:r>
                        <a:rPr lang="ru-RU" sz="1800" u="none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800" u="none" dirty="0" smtClean="0">
                          <a:solidFill>
                            <a:schemeClr val="tx1"/>
                          </a:solidFill>
                          <a:effectLst/>
                        </a:rPr>
                        <a:t> передача 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голоса или данных при помощи </a:t>
                      </a:r>
                      <a:r>
                        <a:rPr lang="ru-RU" sz="18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модема</a:t>
                      </a:r>
                      <a:r>
                        <a:rPr lang="ru-RU" sz="1800" u="none" dirty="0" smtClean="0">
                          <a:solidFill>
                            <a:schemeClr val="tx1"/>
                          </a:solidFill>
                          <a:effectLst/>
                        </a:rPr>
                        <a:t>(не используется для сетей)</a:t>
                      </a:r>
                      <a:endParaRPr lang="ru-RU" sz="18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129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1 </a:t>
                      </a:r>
                      <a:b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</a:br>
                      <a:endParaRPr lang="ru-RU" sz="18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Старые терминалы </a:t>
                      </a:r>
                      <a:r>
                        <a:rPr lang="ru-RU" sz="1800" u="none" dirty="0" smtClean="0">
                          <a:solidFill>
                            <a:schemeClr val="tx1"/>
                          </a:solidFill>
                          <a:effectLst/>
                        </a:rPr>
                        <a:t/>
                      </a:r>
                      <a:br>
                        <a:rPr lang="ru-RU" sz="1800" u="none" dirty="0" smtClean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ru-RU" sz="1800" u="none" dirty="0" smtClean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ru-RU" sz="18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IBM </a:t>
                      </a: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3270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2 </a:t>
                      </a:r>
                      <a:r>
                        <a:rPr lang="ru-RU" sz="1800" u="none" dirty="0" smtClean="0">
                          <a:solidFill>
                            <a:schemeClr val="tx1"/>
                          </a:solidFill>
                          <a:effectLst/>
                        </a:rPr>
                        <a:t>пары проводников, скорость</a:t>
                      </a:r>
                      <a:r>
                        <a:rPr lang="ru-RU" sz="1800" u="none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800" u="none" dirty="0" smtClean="0">
                          <a:solidFill>
                            <a:schemeClr val="tx1"/>
                          </a:solidFill>
                          <a:effectLst/>
                        </a:rPr>
                        <a:t>до 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4 </a:t>
                      </a: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Мбит/с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ru-RU" sz="1800" u="none" dirty="0" smtClean="0">
                          <a:solidFill>
                            <a:schemeClr val="tx1"/>
                          </a:solidFill>
                          <a:effectLst/>
                        </a:rPr>
                        <a:t>сетями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u-RU" sz="1800" u="none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u="none" dirty="0" err="1" smtClean="0">
                          <a:solidFill>
                            <a:schemeClr val="tx1"/>
                          </a:solidFill>
                          <a:effectLst/>
                        </a:rPr>
                        <a:t>tokenring</a:t>
                      </a:r>
                      <a:r>
                        <a:rPr lang="en-US" sz="1800" u="none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800" u="none" baseline="0" dirty="0" smtClean="0">
                          <a:solidFill>
                            <a:schemeClr val="tx1"/>
                          </a:solidFill>
                          <a:effectLst/>
                        </a:rPr>
                        <a:t>и </a:t>
                      </a:r>
                      <a:r>
                        <a:rPr lang="en-US" sz="1800" u="none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archnet</a:t>
                      </a:r>
                      <a:r>
                        <a:rPr lang="ru-RU" sz="1800" u="none" baseline="0" dirty="0" smtClean="0">
                          <a:solidFill>
                            <a:schemeClr val="tx1"/>
                          </a:solidFill>
                          <a:effectLst/>
                        </a:rPr>
                        <a:t>, телефонные сети,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 (не подходит для современных систем). </a:t>
                      </a:r>
                      <a:endParaRPr lang="ru-RU" sz="1800" u="none" dirty="0" smtClean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6855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8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10BASE-</a:t>
                      </a:r>
                      <a:r>
                        <a:rPr lang="en-US" sz="1800" u="none" dirty="0" smtClean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en-US" sz="1800" u="non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en-US" sz="18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ru-RU" sz="18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/>
                      </a:r>
                      <a:br>
                        <a:rPr lang="ru-RU" sz="18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8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BASE-T4</a:t>
                      </a:r>
                      <a:r>
                        <a:rPr lang="en-US" sz="1800" u="none" dirty="0" smtClean="0">
                          <a:solidFill>
                            <a:schemeClr val="tx1"/>
                          </a:solidFill>
                          <a:effectLst/>
                        </a:rPr>
                        <a:t>Ethernet</a:t>
                      </a:r>
                      <a:endParaRPr lang="en-US" sz="18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4-парный кабель, </a:t>
                      </a:r>
                      <a:r>
                        <a:rPr lang="ru-RU" sz="1800" u="none" dirty="0" smtClean="0">
                          <a:solidFill>
                            <a:schemeClr val="tx1"/>
                          </a:solidFill>
                          <a:effectLst/>
                        </a:rPr>
                        <a:t>телефонные 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и </a:t>
                      </a:r>
                      <a:r>
                        <a:rPr lang="ru-RU" sz="1800" u="none" dirty="0" smtClean="0">
                          <a:solidFill>
                            <a:schemeClr val="tx1"/>
                          </a:solidFill>
                          <a:effectLst/>
                        </a:rPr>
                        <a:t>локальные 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сетей </a:t>
                      </a: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10BASE-T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 и </a:t>
                      </a:r>
                      <a:r>
                        <a:rPr lang="ru-RU" sz="1800" u="none" dirty="0" err="1">
                          <a:solidFill>
                            <a:schemeClr val="tx1"/>
                          </a:solidFill>
                          <a:effectLst/>
                        </a:rPr>
                        <a:t>token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800" u="none" dirty="0" err="1">
                          <a:solidFill>
                            <a:schemeClr val="tx1"/>
                          </a:solidFill>
                          <a:effectLst/>
                        </a:rPr>
                        <a:t>ring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endParaRPr lang="ru-RU" sz="1800" u="none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 dirty="0" smtClean="0">
                          <a:solidFill>
                            <a:schemeClr val="tx1"/>
                          </a:solidFill>
                          <a:effectLst/>
                        </a:rPr>
                        <a:t>скорость 10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Мбит/с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u-RU" sz="1800" u="none" dirty="0" smtClean="0">
                          <a:solidFill>
                            <a:schemeClr val="tx1"/>
                          </a:solidFill>
                          <a:effectLst/>
                        </a:rPr>
                        <a:t>-100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u-RU" sz="18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Мбит/с,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u-RU" sz="1800" u="none" dirty="0" smtClean="0">
                          <a:solidFill>
                            <a:schemeClr val="tx1"/>
                          </a:solidFill>
                          <a:effectLst/>
                        </a:rPr>
                        <a:t>расстояние</a:t>
                      </a:r>
                      <a:r>
                        <a:rPr lang="ru-RU" sz="1800" u="none" baseline="0" dirty="0" smtClean="0">
                          <a:solidFill>
                            <a:schemeClr val="tx1"/>
                          </a:solidFill>
                          <a:effectLst/>
                        </a:rPr>
                        <a:t> до</a:t>
                      </a:r>
                      <a:r>
                        <a:rPr lang="ru-RU" sz="1800" u="none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100 </a:t>
                      </a:r>
                      <a:r>
                        <a:rPr lang="ru-RU" sz="1800" u="none" dirty="0" smtClean="0">
                          <a:solidFill>
                            <a:schemeClr val="tx1"/>
                          </a:solidFill>
                          <a:effectLst/>
                        </a:rPr>
                        <a:t>м. 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 dirty="0" smtClean="0">
                          <a:solidFill>
                            <a:schemeClr val="tx1"/>
                          </a:solidFill>
                          <a:effectLst/>
                        </a:rPr>
                        <a:t>Отвечает требованиям 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IEEE 802.3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endParaRPr lang="ru-RU" sz="1800" u="none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 dirty="0" smtClean="0">
                          <a:solidFill>
                            <a:schemeClr val="tx1"/>
                          </a:solidFill>
                          <a:effectLst/>
                        </a:rPr>
                        <a:t>Используется для 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телефонных линий</a:t>
                      </a:r>
                      <a:r>
                        <a:rPr lang="ru-RU" sz="1800" u="none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ru-RU" sz="18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041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token</a:t>
                      </a: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8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ring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, сейчас не используется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 dirty="0" smtClean="0">
                          <a:solidFill>
                            <a:schemeClr val="tx1"/>
                          </a:solidFill>
                          <a:effectLst/>
                        </a:rPr>
                        <a:t>4-парный кабель,  сети</a:t>
                      </a:r>
                      <a:r>
                        <a:rPr lang="ru-RU" sz="1800" u="none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800" u="none" dirty="0" err="1" smtClean="0">
                          <a:solidFill>
                            <a:schemeClr val="tx1"/>
                          </a:solidFill>
                          <a:effectLst/>
                        </a:rPr>
                        <a:t>token</a:t>
                      </a:r>
                      <a:r>
                        <a:rPr lang="ru-RU" sz="1800" u="none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800" u="none" dirty="0" err="1">
                          <a:solidFill>
                            <a:schemeClr val="tx1"/>
                          </a:solidFill>
                          <a:effectLst/>
                        </a:rPr>
                        <a:t>ring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, 10BASE-T, 100BASE-T4, скорость </a:t>
                      </a:r>
                      <a:r>
                        <a:rPr lang="ru-RU" sz="1800" u="none" dirty="0" smtClean="0">
                          <a:solidFill>
                            <a:schemeClr val="tx1"/>
                          </a:solidFill>
                          <a:effectLst/>
                        </a:rPr>
                        <a:t>до 16 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Мбит/с по одной паре.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730625" y="1736467"/>
            <a:ext cx="65" cy="1846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200" b="0" i="0" u="sng" strike="noStrike" cap="none" normalizeH="0" baseline="0" dirty="0" smtClean="0">
              <a:ln>
                <a:noFill/>
              </a:ln>
              <a:solidFill>
                <a:srgbClr val="1E62BC"/>
              </a:solidFill>
              <a:effectLst/>
              <a:latin typeface="Source Sans Pro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02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634082"/>
          </a:xfrm>
        </p:spPr>
        <p:txBody>
          <a:bodyPr>
            <a:normAutofit fontScale="90000"/>
          </a:bodyPr>
          <a:lstStyle/>
          <a:p>
            <a:r>
              <a:rPr lang="ru-RU" sz="3600" b="1" dirty="0" smtClean="0"/>
              <a:t>Витая пара. Категории</a:t>
            </a:r>
            <a:endParaRPr lang="ru-RU" sz="3600" b="1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2100043"/>
              </p:ext>
            </p:extLst>
          </p:nvPr>
        </p:nvGraphicFramePr>
        <p:xfrm>
          <a:off x="179512" y="1052736"/>
          <a:ext cx="8784976" cy="4579820"/>
        </p:xfrm>
        <a:graphic>
          <a:graphicData uri="http://schemas.openxmlformats.org/drawingml/2006/table">
            <a:tbl>
              <a:tblPr/>
              <a:tblGrid>
                <a:gridCol w="669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3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00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839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Категория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Полоса частот, </a:t>
                      </a:r>
                      <a:r>
                        <a:rPr lang="ru-RU" sz="1800" dirty="0" smtClean="0">
                          <a:solidFill>
                            <a:schemeClr val="tx1"/>
                          </a:solidFill>
                          <a:effectLst/>
                        </a:rPr>
                        <a:t/>
                      </a:r>
                      <a:br>
                        <a:rPr lang="ru-RU" sz="1800" dirty="0" smtClean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ru-RU" sz="18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МГц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Применение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Примечания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0948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fr-FR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Fast </a:t>
                      </a:r>
                      <a:r>
                        <a:rPr lang="fr-FR" sz="18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Ethernet</a:t>
                      </a:r>
                      <a:r>
                        <a:rPr lang="ru-RU" sz="18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/>
                      </a:r>
                      <a:br>
                        <a:rPr lang="ru-RU" sz="18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fr-FR" sz="1800" dirty="0" smtClean="0">
                          <a:solidFill>
                            <a:schemeClr val="tx1"/>
                          </a:solidFill>
                          <a:effectLst/>
                        </a:rPr>
                        <a:t>(100BASE-TX),</a:t>
                      </a:r>
                      <a:endParaRPr lang="ru-RU" sz="18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fr-FR" sz="18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Gigabit Ethernet</a:t>
                      </a:r>
                      <a:r>
                        <a:rPr lang="ru-RU" sz="18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/>
                      </a:r>
                      <a:br>
                        <a:rPr lang="ru-RU" sz="18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fr-FR" sz="1800" dirty="0" smtClean="0">
                          <a:solidFill>
                            <a:schemeClr val="tx1"/>
                          </a:solidFill>
                          <a:effectLst/>
                        </a:rPr>
                        <a:t>(1000BASE-T)</a:t>
                      </a:r>
                      <a:endParaRPr lang="fr-FR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4-парный кабель, </a:t>
                      </a:r>
                      <a:r>
                        <a:rPr lang="ru-RU" sz="1800" dirty="0" smtClean="0">
                          <a:solidFill>
                            <a:schemeClr val="tx1"/>
                          </a:solidFill>
                          <a:effectLst/>
                        </a:rPr>
                        <a:t>сети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10BASE-T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, </a:t>
                      </a: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100BASE-TX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 и </a:t>
                      </a: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1000BASE-T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 и </a:t>
                      </a:r>
                      <a:r>
                        <a:rPr lang="ru-RU" sz="1800" dirty="0" smtClean="0">
                          <a:solidFill>
                            <a:schemeClr val="tx1"/>
                          </a:solidFill>
                          <a:effectLst/>
                        </a:rPr>
                        <a:t>телефонные линии, скорость до 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100 Мбит/с </a:t>
                      </a:r>
                      <a:r>
                        <a:rPr lang="ru-RU" sz="1800" dirty="0" smtClean="0">
                          <a:solidFill>
                            <a:schemeClr val="tx1"/>
                          </a:solidFill>
                          <a:effectLst/>
                        </a:rPr>
                        <a:t>(2 пары) 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и до 1000 Мбит/с </a:t>
                      </a:r>
                      <a:r>
                        <a:rPr lang="ru-RU" sz="1800" dirty="0" smtClean="0">
                          <a:solidFill>
                            <a:schemeClr val="tx1"/>
                          </a:solidFill>
                          <a:effectLst/>
                        </a:rPr>
                        <a:t>(4 пары).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899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5e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Fast </a:t>
                      </a:r>
                      <a:r>
                        <a:rPr lang="en-US" sz="18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Ethernet</a:t>
                      </a:r>
                      <a:r>
                        <a:rPr lang="ru-RU" sz="18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/>
                      </a:r>
                      <a:br>
                        <a:rPr lang="ru-RU" sz="18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</a:rPr>
                        <a:t>(100BASE-TX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), </a:t>
                      </a:r>
                      <a:endParaRPr lang="ru-RU" sz="18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8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Gigabit Ethernet</a:t>
                      </a:r>
                      <a:r>
                        <a:rPr lang="ru-RU" sz="18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/>
                      </a:r>
                      <a:br>
                        <a:rPr lang="ru-RU" sz="18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</a:rPr>
                        <a:t>(1000BASE-T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4-парный </a:t>
                      </a:r>
                      <a:r>
                        <a:rPr lang="ru-RU" sz="1800" dirty="0" smtClean="0">
                          <a:solidFill>
                            <a:schemeClr val="tx1"/>
                          </a:solidFill>
                          <a:effectLst/>
                        </a:rPr>
                        <a:t>кабель. 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Скорость </a:t>
                      </a:r>
                      <a:r>
                        <a:rPr lang="ru-RU" sz="1800" dirty="0" smtClean="0">
                          <a:solidFill>
                            <a:schemeClr val="tx1"/>
                          </a:solidFill>
                          <a:effectLst/>
                        </a:rPr>
                        <a:t>до 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100 Мбит/с </a:t>
                      </a:r>
                      <a:r>
                        <a:rPr lang="ru-RU" sz="1800" dirty="0" smtClean="0">
                          <a:solidFill>
                            <a:schemeClr val="tx1"/>
                          </a:solidFill>
                          <a:effectLst/>
                        </a:rPr>
                        <a:t>(2 пары) 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и до 1000 </a:t>
                      </a:r>
                      <a:r>
                        <a:rPr lang="ru-RU" sz="18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Мбит/с (</a:t>
                      </a:r>
                      <a:r>
                        <a:rPr lang="ru-RU" sz="1800" dirty="0" smtClean="0">
                          <a:solidFill>
                            <a:schemeClr val="tx1"/>
                          </a:solidFill>
                          <a:effectLst/>
                        </a:rPr>
                        <a:t>4 пары). самый распространённый,</a:t>
                      </a:r>
                      <a:r>
                        <a:rPr lang="ru-RU" sz="18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dirty="0" smtClean="0">
                          <a:solidFill>
                            <a:schemeClr val="tx1"/>
                          </a:solidFill>
                          <a:effectLst/>
                        </a:rPr>
                        <a:t>используется 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для построения компьютерных сетей. 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631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250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 Gigabit </a:t>
                      </a:r>
                      <a:r>
                        <a:rPr lang="en-US" sz="18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Ethernet</a:t>
                      </a:r>
                      <a:r>
                        <a:rPr lang="ru-RU" sz="18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/>
                      </a:r>
                      <a:br>
                        <a:rPr lang="ru-RU" sz="18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</a:rPr>
                        <a:t>(10GBASE-T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неэкранированный кабель (UTP) </a:t>
                      </a:r>
                      <a:r>
                        <a:rPr lang="ru-RU" sz="18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4 </a:t>
                      </a:r>
                      <a:r>
                        <a:rPr lang="ru-RU" sz="1800" dirty="0" smtClean="0">
                          <a:solidFill>
                            <a:schemeClr val="tx1"/>
                          </a:solidFill>
                          <a:effectLst/>
                        </a:rPr>
                        <a:t>пары проводников, скорость 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до 10 Гбит/с </a:t>
                      </a:r>
                      <a:r>
                        <a:rPr lang="ru-RU" sz="1800" dirty="0" smtClean="0">
                          <a:solidFill>
                            <a:schemeClr val="tx1"/>
                          </a:solidFill>
                          <a:effectLst/>
                        </a:rPr>
                        <a:t>(до 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55 </a:t>
                      </a:r>
                      <a:r>
                        <a:rPr lang="ru-RU" sz="1800" dirty="0" smtClean="0">
                          <a:solidFill>
                            <a:schemeClr val="tx1"/>
                          </a:solidFill>
                          <a:effectLst/>
                        </a:rPr>
                        <a:t>м ).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631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6A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>
                          <a:solidFill>
                            <a:schemeClr val="tx1"/>
                          </a:solidFill>
                          <a:effectLst/>
                        </a:rPr>
                        <a:t>500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 Gigabit </a:t>
                      </a:r>
                      <a:r>
                        <a:rPr lang="en-US" sz="18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Ethernet</a:t>
                      </a:r>
                      <a:r>
                        <a:rPr lang="ru-RU" sz="18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/>
                      </a:r>
                      <a:br>
                        <a:rPr lang="ru-RU" sz="18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</a:rPr>
                        <a:t>(10GBASE-T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dirty="0" smtClean="0">
                          <a:solidFill>
                            <a:schemeClr val="tx1"/>
                          </a:solidFill>
                          <a:effectLst/>
                        </a:rPr>
                        <a:t>4 пары проводников, 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скорости до 10 Гбит/с на расстояние до 100 метров</a:t>
                      </a:r>
                      <a:r>
                        <a:rPr lang="ru-RU" sz="1800" dirty="0" smtClean="0">
                          <a:solidFill>
                            <a:schemeClr val="tx1"/>
                          </a:solidFill>
                          <a:effectLst/>
                        </a:rPr>
                        <a:t>. (F/UTP общий экран), </a:t>
                      </a:r>
                      <a:br>
                        <a:rPr lang="ru-RU" sz="1800" dirty="0" smtClean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ru-RU" sz="1800" dirty="0" smtClean="0">
                          <a:solidFill>
                            <a:schemeClr val="tx1"/>
                          </a:solidFill>
                          <a:effectLst/>
                        </a:rPr>
                        <a:t>(U/FTP - экраны вокруг каждой пары).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730625" y="1736467"/>
            <a:ext cx="65" cy="1846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200" b="0" i="0" u="sng" strike="noStrike" cap="none" normalizeH="0" baseline="0" dirty="0" smtClean="0">
              <a:ln>
                <a:noFill/>
              </a:ln>
              <a:solidFill>
                <a:srgbClr val="1E62BC"/>
              </a:solidFill>
              <a:effectLst/>
              <a:latin typeface="Source Sans Pro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18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634082"/>
          </a:xfrm>
        </p:spPr>
        <p:txBody>
          <a:bodyPr>
            <a:normAutofit fontScale="90000"/>
          </a:bodyPr>
          <a:lstStyle/>
          <a:p>
            <a:r>
              <a:rPr lang="ru-RU" sz="3600" b="1" dirty="0" smtClean="0"/>
              <a:t>Витая пара. Категории</a:t>
            </a:r>
            <a:endParaRPr lang="ru-RU" sz="3600" b="1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7140669"/>
              </p:ext>
            </p:extLst>
          </p:nvPr>
        </p:nvGraphicFramePr>
        <p:xfrm>
          <a:off x="179512" y="908720"/>
          <a:ext cx="8784976" cy="5524700"/>
        </p:xfrm>
        <a:graphic>
          <a:graphicData uri="http://schemas.openxmlformats.org/drawingml/2006/table">
            <a:tbl>
              <a:tblPr/>
              <a:tblGrid>
                <a:gridCol w="669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388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839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Категория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Полоса частот, </a:t>
                      </a:r>
                      <a:r>
                        <a:rPr lang="ru-RU" sz="1800" dirty="0" smtClean="0">
                          <a:solidFill>
                            <a:schemeClr val="tx1"/>
                          </a:solidFill>
                          <a:effectLst/>
                        </a:rPr>
                        <a:t/>
                      </a:r>
                      <a:br>
                        <a:rPr lang="ru-RU" sz="1800" dirty="0" smtClean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ru-RU" sz="18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МГц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>
                          <a:solidFill>
                            <a:schemeClr val="tx1"/>
                          </a:solidFill>
                          <a:effectLst/>
                        </a:rPr>
                        <a:t>Применение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Примечания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610">
                <a:tc>
                  <a:txBody>
                    <a:bodyPr/>
                    <a:lstStyle/>
                    <a:p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600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 Gigabit </a:t>
                      </a:r>
                      <a:r>
                        <a:rPr lang="en-US" sz="18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Ethernet</a:t>
                      </a:r>
                      <a:endParaRPr lang="ru-RU" sz="1800" u="none" strike="noStrike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10GBASE-T)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solidFill>
                            <a:schemeClr val="tx1"/>
                          </a:solidFill>
                          <a:effectLst/>
                        </a:rPr>
                        <a:t>Скорость до 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10 Гбит/с. </a:t>
                      </a:r>
                      <a:endParaRPr lang="ru-RU" sz="18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r>
                        <a:rPr lang="ru-RU" sz="1800" dirty="0" smtClean="0">
                          <a:solidFill>
                            <a:schemeClr val="tx1"/>
                          </a:solidFill>
                          <a:effectLst/>
                        </a:rPr>
                        <a:t>Экраны общий и для каждой 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пары (F/FTP или S/FTP).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450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r>
                        <a:rPr lang="en-US" sz="1800" baseline="-25000">
                          <a:solidFill>
                            <a:schemeClr val="tx1"/>
                          </a:solidFill>
                          <a:effectLst/>
                        </a:rPr>
                        <a:t>A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1000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 Gigabit </a:t>
                      </a:r>
                      <a:r>
                        <a:rPr lang="en-US" sz="18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Ethernet</a:t>
                      </a:r>
                      <a:endParaRPr lang="ru-RU" sz="1800" u="none" strike="noStrike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10GBASE-T)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solidFill>
                            <a:schemeClr val="tx1"/>
                          </a:solidFill>
                          <a:effectLst/>
                        </a:rPr>
                        <a:t>Скорость до 10 Гбит/с. </a:t>
                      </a:r>
                    </a:p>
                    <a:p>
                      <a:r>
                        <a:rPr lang="ru-RU" sz="1800" dirty="0" smtClean="0">
                          <a:solidFill>
                            <a:schemeClr val="tx1"/>
                          </a:solidFill>
                          <a:effectLst/>
                        </a:rPr>
                        <a:t>Экраны общий и для каждой пары (F/FTP или S/FTP).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6036">
                <a:tc>
                  <a:txBody>
                    <a:bodyPr/>
                    <a:lstStyle/>
                    <a:p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8/8.1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>
                          <a:solidFill>
                            <a:schemeClr val="tx1"/>
                          </a:solidFill>
                          <a:effectLst/>
                        </a:rPr>
                        <a:t>1600-2000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100 Gigabit </a:t>
                      </a:r>
                      <a:r>
                        <a:rPr lang="en-US" sz="18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Ethernet</a:t>
                      </a:r>
                      <a:endParaRPr lang="ru-RU" sz="1800" u="none" strike="noStrike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40GBASE-T)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dirty="0">
                          <a:solidFill>
                            <a:schemeClr val="tx1"/>
                          </a:solidFill>
                          <a:effectLst/>
                        </a:rPr>
                        <a:t>В </a:t>
                      </a:r>
                      <a:r>
                        <a:rPr lang="ru-RU" sz="1800" b="1" dirty="0" smtClean="0">
                          <a:solidFill>
                            <a:schemeClr val="tx1"/>
                          </a:solidFill>
                          <a:effectLst/>
                        </a:rPr>
                        <a:t>разработке.</a:t>
                      </a:r>
                    </a:p>
                    <a:p>
                      <a:r>
                        <a:rPr lang="ru-RU" sz="1800" dirty="0" smtClean="0">
                          <a:solidFill>
                            <a:schemeClr val="tx1"/>
                          </a:solidFill>
                          <a:effectLst/>
                        </a:rPr>
                        <a:t>Совместим 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с кабелем </a:t>
                      </a:r>
                      <a:r>
                        <a:rPr lang="ru-RU" sz="1800" dirty="0" smtClean="0">
                          <a:solidFill>
                            <a:schemeClr val="tx1"/>
                          </a:solidFill>
                          <a:effectLst/>
                        </a:rPr>
                        <a:t>6A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endParaRPr lang="ru-RU" sz="18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r>
                        <a:rPr lang="ru-RU" sz="1800" dirty="0" smtClean="0">
                          <a:solidFill>
                            <a:schemeClr val="tx1"/>
                          </a:solidFill>
                          <a:effectLst/>
                        </a:rPr>
                        <a:t>Скорость до 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40 Гбит/с при использовании стандартных коннекторов 8P8C. </a:t>
                      </a:r>
                      <a:endParaRPr lang="ru-RU" sz="18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r>
                        <a:rPr lang="ru-RU" sz="1800" dirty="0" smtClean="0">
                          <a:solidFill>
                            <a:schemeClr val="tx1"/>
                          </a:solidFill>
                          <a:effectLst/>
                        </a:rPr>
                        <a:t>Кабель либо 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общий экран, либо экраны вокруг каждой пары (F/UTP или U/FTP).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9310">
                <a:tc>
                  <a:txBody>
                    <a:bodyPr/>
                    <a:lstStyle/>
                    <a:p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8.2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>
                          <a:solidFill>
                            <a:schemeClr val="tx1"/>
                          </a:solidFill>
                          <a:effectLst/>
                        </a:rPr>
                        <a:t>1600-2000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100 Gigabit </a:t>
                      </a:r>
                      <a:r>
                        <a:rPr lang="en-US" sz="18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Ethernet</a:t>
                      </a:r>
                      <a:endParaRPr lang="ru-RU" sz="1800" u="none" strike="noStrike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40GBASE-T)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dirty="0">
                          <a:solidFill>
                            <a:schemeClr val="tx1"/>
                          </a:solidFill>
                          <a:effectLst/>
                        </a:rPr>
                        <a:t>В </a:t>
                      </a:r>
                      <a:r>
                        <a:rPr lang="ru-RU" sz="1800" b="1" dirty="0" smtClean="0">
                          <a:solidFill>
                            <a:schemeClr val="tx1"/>
                          </a:solidFill>
                          <a:effectLst/>
                        </a:rPr>
                        <a:t>разработке.</a:t>
                      </a:r>
                      <a:r>
                        <a:rPr lang="ru-RU" sz="1800" b="1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</a:p>
                    <a:p>
                      <a:r>
                        <a:rPr lang="ru-RU" sz="1800" dirty="0" smtClean="0">
                          <a:solidFill>
                            <a:schemeClr val="tx1"/>
                          </a:solidFill>
                          <a:effectLst/>
                        </a:rPr>
                        <a:t>совместим 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с кабелем категории 7A. </a:t>
                      </a:r>
                      <a:endParaRPr lang="ru-RU" sz="18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r>
                        <a:rPr lang="ru-RU" sz="1800" dirty="0" smtClean="0">
                          <a:solidFill>
                            <a:schemeClr val="tx1"/>
                          </a:solidFill>
                          <a:effectLst/>
                        </a:rPr>
                        <a:t>Скорость до 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40 Гбит/с при использовании стандартных коннекторов 8P8C либо GG45/ARJ45 и TERA. </a:t>
                      </a:r>
                      <a:endParaRPr lang="ru-RU" sz="18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r>
                        <a:rPr lang="ru-RU" sz="1800" dirty="0" smtClean="0">
                          <a:solidFill>
                            <a:schemeClr val="tx1"/>
                          </a:solidFill>
                          <a:effectLst/>
                        </a:rPr>
                        <a:t>Экраны общий и для каждой пары (F/FTP или S/FTP).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730625" y="1736467"/>
            <a:ext cx="65" cy="1846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200" b="0" i="0" u="sng" strike="noStrike" cap="none" normalizeH="0" baseline="0" dirty="0" smtClean="0">
              <a:ln>
                <a:noFill/>
              </a:ln>
              <a:solidFill>
                <a:srgbClr val="1E62BC"/>
              </a:solidFill>
              <a:effectLst/>
              <a:latin typeface="Source Sans Pro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23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/>
          </a:bodyPr>
          <a:lstStyle/>
          <a:p>
            <a:r>
              <a:rPr lang="ru-RU" sz="3200" b="1" dirty="0" smtClean="0"/>
              <a:t>Коаксиальный </a:t>
            </a:r>
            <a:r>
              <a:rPr lang="ru-RU" sz="3200" b="1" dirty="0"/>
              <a:t>кабель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08720"/>
            <a:ext cx="8640960" cy="5544616"/>
          </a:xfrm>
        </p:spPr>
        <p:txBody>
          <a:bodyPr>
            <a:normAutofit/>
          </a:bodyPr>
          <a:lstStyle/>
          <a:p>
            <a:pPr marL="161925" indent="-161925"/>
            <a:r>
              <a:rPr lang="ru-RU" sz="2200" b="1" dirty="0" smtClean="0"/>
              <a:t>Коаксиальный кабель </a:t>
            </a:r>
            <a:r>
              <a:rPr lang="ru-RU" sz="2200" dirty="0" smtClean="0"/>
              <a:t>(</a:t>
            </a:r>
            <a:r>
              <a:rPr lang="ru-RU" sz="2200" dirty="0" err="1" smtClean="0"/>
              <a:t>coaxial</a:t>
            </a:r>
            <a:r>
              <a:rPr lang="ru-RU" sz="2200" dirty="0" smtClean="0"/>
              <a:t> </a:t>
            </a:r>
            <a:r>
              <a:rPr lang="ru-RU" sz="2200" dirty="0" err="1" smtClean="0"/>
              <a:t>cable</a:t>
            </a:r>
            <a:r>
              <a:rPr lang="ru-RU" sz="2200" dirty="0" smtClean="0"/>
              <a:t>, или </a:t>
            </a:r>
            <a:r>
              <a:rPr lang="ru-RU" sz="2200" dirty="0" err="1" smtClean="0"/>
              <a:t>coax</a:t>
            </a:r>
            <a:r>
              <a:rPr lang="ru-RU" sz="2200" dirty="0" smtClean="0"/>
              <a:t>)  - передача сигналов по  центральной жиле и экранирующей оплетке. </a:t>
            </a:r>
          </a:p>
          <a:p>
            <a:pPr marL="809625" lvl="2">
              <a:spcBef>
                <a:spcPts val="600"/>
              </a:spcBef>
            </a:pPr>
            <a:r>
              <a:rPr lang="ru-RU" sz="2000" u="sng" dirty="0" smtClean="0"/>
              <a:t>Материал и сечение проводников и изоляции определяют потери сигнала в кабеле и его импеданс. </a:t>
            </a:r>
          </a:p>
          <a:p>
            <a:pPr marL="1076325" lvl="3">
              <a:spcBef>
                <a:spcPts val="600"/>
              </a:spcBef>
            </a:pPr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электрическое и магнитное поля, образующиеся при прохождении сигнала, почти полностью остаются внутри кабеля, </a:t>
            </a:r>
          </a:p>
          <a:p>
            <a:pPr marL="1438275" lvl="4">
              <a:spcBef>
                <a:spcPts val="0"/>
              </a:spcBef>
            </a:pPr>
            <a:r>
              <a:rPr lang="ru-RU" dirty="0" smtClean="0"/>
              <a:t>Почти не создает электромагнитных помех. </a:t>
            </a:r>
          </a:p>
          <a:p>
            <a:pPr marL="1438275" lvl="4">
              <a:spcBef>
                <a:spcPts val="0"/>
              </a:spcBef>
            </a:pPr>
            <a:r>
              <a:rPr lang="ru-RU" dirty="0" smtClean="0"/>
              <a:t>Низкая чувствительность к помехам в однородном ЭМ поле. </a:t>
            </a:r>
            <a:endParaRPr lang="ru-RU" sz="2400" dirty="0" smtClean="0"/>
          </a:p>
          <a:p>
            <a:endParaRPr lang="ru-RU" sz="2400" dirty="0"/>
          </a:p>
        </p:txBody>
      </p:sp>
      <p:sp>
        <p:nvSpPr>
          <p:cNvPr id="5" name="AutoShape 6" descr="ÐÐ°ÑÑÐ¸Ð½ÐºÐ¸ Ð¿Ð¾ Ð·Ð°Ð¿ÑÐ¾ÑÑ ÐºÐ¾Ð°ÐºÑÐ¸Ð°Ð»ÑÐ½ÑÐ¹ ÐºÐ°Ð±ÐµÐ»Ñ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8" descr="ÐÐ°ÑÑÐ¸Ð½ÐºÐ¸ Ð¿Ð¾ Ð·Ð°Ð¿ÑÐ¾ÑÑ ÐºÐ¾Ð°ÐºÑÐ¸Ð°Ð»ÑÐ½ÑÐ¹ ÐºÐ°Ð±ÐµÐ»Ñ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381" y="3864114"/>
            <a:ext cx="245745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11" descr="ÐÐ°ÑÑÐ¸Ð½ÐºÐ¸ Ð¿Ð¾ Ð·Ð°Ð¿ÑÐ¾ÑÑ ÐºÐ¾Ð°ÐºÑÐ¸Ð°Ð»ÑÐ½ÑÐ¹ ÐºÐ°Ð±ÐµÐ»Ñ BN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481" y="3842214"/>
            <a:ext cx="847725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9" name="Picture 15" descr="ÐÐ°ÑÑÐ¸Ð½ÐºÐ¸ Ð¿Ð¾ Ð·Ð°Ð¿ÑÐ¾ÑÑ thick Ethern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3" y="3728159"/>
            <a:ext cx="2129282" cy="212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ÐÐ°ÑÑÐ¸Ð½ÐºÐ¸ Ð¿Ð¾ Ð·Ð°Ð¿ÑÐ¾ÑÑ thick Etherne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208" y="359699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903657" y="3798955"/>
            <a:ext cx="1660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/>
              <a:t>Тонкий кабель </a:t>
            </a:r>
            <a:endParaRPr lang="ru-RU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1329280" y="3657548"/>
            <a:ext cx="1844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/>
              <a:t>Толстый кабель </a:t>
            </a:r>
            <a:endParaRPr lang="ru-RU" i="1" dirty="0"/>
          </a:p>
        </p:txBody>
      </p:sp>
      <p:pic>
        <p:nvPicPr>
          <p:cNvPr id="13" name="Picture 2" descr="https://upload.wikimedia.org/wikipedia/commons/thumb/a/a8/Twinax-CAB-10GSFP-P8M.jpg/220px-Twinax-CAB-10GSFP-P8M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162" y="5747011"/>
            <a:ext cx="1474812" cy="111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978" y="6112072"/>
            <a:ext cx="3615779" cy="6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251680" y="5629808"/>
            <a:ext cx="368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Twinaxial</a:t>
            </a:r>
            <a:r>
              <a:rPr lang="en-US" dirty="0" smtClean="0"/>
              <a:t> </a:t>
            </a:r>
            <a:r>
              <a:rPr lang="en-US" dirty="0" err="1" smtClean="0"/>
              <a:t>cabel</a:t>
            </a:r>
            <a:r>
              <a:rPr lang="en-US" dirty="0" smtClean="0"/>
              <a:t> (</a:t>
            </a:r>
            <a:r>
              <a:rPr lang="en-US" dirty="0" err="1" smtClean="0"/>
              <a:t>GigaEthernet</a:t>
            </a:r>
            <a:r>
              <a:rPr lang="en-US" dirty="0" smtClean="0"/>
              <a:t>) </a:t>
            </a:r>
            <a:endParaRPr lang="ru-RU" dirty="0"/>
          </a:p>
        </p:txBody>
      </p:sp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99" y="6049915"/>
            <a:ext cx="2382524" cy="748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889699" y="568491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SFP+ - Rj45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638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sz="3600" b="1" dirty="0" smtClean="0"/>
              <a:t>Коаксиальный кабель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08720"/>
            <a:ext cx="8640960" cy="5544616"/>
          </a:xfrm>
        </p:spPr>
        <p:txBody>
          <a:bodyPr>
            <a:norm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ru-RU" sz="2200" u="sng" dirty="0"/>
              <a:t>используется при асимметричной передаче сигналов. </a:t>
            </a:r>
            <a:endParaRPr lang="ru-RU" sz="2200" u="sng" dirty="0" smtClean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ru-RU" sz="2000" i="1" dirty="0"/>
              <a:t>Диаметр жилы и оплетки и диэлектрическая проницаемость изоляции между ними  определяют частотные свойства кабеля.</a:t>
            </a:r>
          </a:p>
          <a:p>
            <a:pPr lvl="1"/>
            <a:r>
              <a:rPr lang="ru-RU" sz="2200" b="1" dirty="0" smtClean="0"/>
              <a:t>недостаток</a:t>
            </a:r>
            <a:r>
              <a:rPr lang="ru-RU" sz="2200" dirty="0" smtClean="0"/>
              <a:t>—пропускная  способность д 10 Мбит/с </a:t>
            </a:r>
          </a:p>
          <a:p>
            <a:pPr lvl="2"/>
            <a:r>
              <a:rPr lang="ru-RU" sz="2200" dirty="0" smtClean="0"/>
              <a:t>достигнут в технологии  </a:t>
            </a:r>
            <a:r>
              <a:rPr lang="ru-RU" sz="2200" dirty="0" err="1" smtClean="0"/>
              <a:t>Ethernet</a:t>
            </a:r>
            <a:r>
              <a:rPr lang="ru-RU" sz="2200" dirty="0" smtClean="0"/>
              <a:t> 10Base2 и 10Base5. </a:t>
            </a:r>
          </a:p>
          <a:p>
            <a:pPr lvl="1"/>
            <a:r>
              <a:rPr lang="en-US" sz="2200" dirty="0" smtClean="0"/>
              <a:t>R </a:t>
            </a:r>
            <a:r>
              <a:rPr lang="ru-RU" sz="2200" dirty="0" smtClean="0"/>
              <a:t>кабеля 50 Ом — </a:t>
            </a:r>
            <a:r>
              <a:rPr lang="ru-RU" sz="2200" dirty="0" err="1" smtClean="0"/>
              <a:t>Ethernet</a:t>
            </a:r>
            <a:r>
              <a:rPr lang="ru-RU" sz="2200" dirty="0" smtClean="0"/>
              <a:t> </a:t>
            </a:r>
            <a:r>
              <a:rPr lang="ru-RU" sz="2200" dirty="0"/>
              <a:t>(стандарт </a:t>
            </a:r>
            <a:r>
              <a:rPr lang="ru-RU" sz="2200" dirty="0" smtClean="0"/>
              <a:t>EIA/TIA-568A), </a:t>
            </a:r>
          </a:p>
          <a:p>
            <a:pPr lvl="2"/>
            <a:r>
              <a:rPr lang="ru-RU" sz="1800" dirty="0" smtClean="0"/>
              <a:t>75 Ом —  передача радио- и телевизионных сигналов, </a:t>
            </a:r>
          </a:p>
          <a:p>
            <a:pPr lvl="2"/>
            <a:r>
              <a:rPr lang="ru-RU" sz="1800" dirty="0" smtClean="0"/>
              <a:t>93 Ом — в ЛВС </a:t>
            </a:r>
            <a:r>
              <a:rPr lang="ru-RU" sz="1800" dirty="0" err="1" smtClean="0"/>
              <a:t>ARCnet</a:t>
            </a:r>
            <a:r>
              <a:rPr lang="ru-RU" sz="1800" dirty="0" smtClean="0"/>
              <a:t>. </a:t>
            </a:r>
          </a:p>
        </p:txBody>
      </p:sp>
      <p:pic>
        <p:nvPicPr>
          <p:cNvPr id="8" name="Picture 2" descr="Ð Ð¸ÑÑÐ½Ð¾Ðº 1.18.10 Ð¡ÐµÑÐµÐ²Ð°Ñ ÐºÐ°ÑÑÐ° ÐºÐ¾Ð¼Ð¿ÑÑÑÐµÑÐ° Ñ BNC ÑÐ°Ð·ÑÐµÐ¼Ð¾Ð¼ Ð´Ð»Ñ ÐºÐ¾Ð°ÐºÑÐ¸Ð°Ð»ÑÐ½Ð¾Ð³Ð¾ Ethernet ÐºÐ°Ð±ÐµÐ»Ñ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81" y="4680341"/>
            <a:ext cx="2434616" cy="151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497" y="4938883"/>
            <a:ext cx="3414379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083" y="5001453"/>
            <a:ext cx="2705099" cy="124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616076" y="4632121"/>
            <a:ext cx="1660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/>
              <a:t>Тонкий кабель </a:t>
            </a:r>
            <a:endParaRPr lang="ru-RU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6502052" y="4632121"/>
            <a:ext cx="1844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/>
              <a:t>Толстый кабель 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274018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sz="3600" b="1" dirty="0" smtClean="0"/>
              <a:t>Оптическое волокно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835224"/>
            <a:ext cx="8640960" cy="5544616"/>
          </a:xfrm>
        </p:spPr>
        <p:txBody>
          <a:bodyPr>
            <a:normAutofit/>
          </a:bodyPr>
          <a:lstStyle/>
          <a:p>
            <a:pPr marL="161925" indent="-161925"/>
            <a:r>
              <a:rPr lang="ru-RU" sz="2200" b="1" dirty="0" smtClean="0"/>
              <a:t>Оптоволокно</a:t>
            </a:r>
            <a:r>
              <a:rPr lang="ru-RU" sz="2200" dirty="0" smtClean="0"/>
              <a:t> – проводник света из</a:t>
            </a:r>
            <a:r>
              <a:rPr lang="ru-RU" sz="2200" dirty="0"/>
              <a:t> оптически прозрачного материала (стекло, пластик), </a:t>
            </a:r>
            <a:endParaRPr lang="ru-RU" sz="2200" dirty="0" smtClean="0"/>
          </a:p>
          <a:p>
            <a:pPr marL="161925" indent="-161925"/>
            <a:r>
              <a:rPr lang="ru-RU" sz="2200" dirty="0" smtClean="0"/>
              <a:t>используется переноса</a:t>
            </a:r>
            <a:r>
              <a:rPr lang="ru-RU" sz="2200" dirty="0"/>
              <a:t> света </a:t>
            </a:r>
            <a:r>
              <a:rPr lang="ru-RU" sz="2200" dirty="0" smtClean="0"/>
              <a:t>посредством</a:t>
            </a:r>
            <a:r>
              <a:rPr lang="ru-RU" sz="2200" dirty="0"/>
              <a:t> полного внутреннего отражения.</a:t>
            </a:r>
            <a:endParaRPr lang="ru-RU" sz="2200" dirty="0" smtClean="0"/>
          </a:p>
          <a:p>
            <a:pPr marL="161925" indent="-161925"/>
            <a:r>
              <a:rPr lang="ru-RU" sz="2000" dirty="0" smtClean="0"/>
              <a:t>По </a:t>
            </a:r>
            <a:r>
              <a:rPr lang="ru-RU" sz="2000" dirty="0"/>
              <a:t>виду траектории распространения света </a:t>
            </a:r>
            <a:r>
              <a:rPr lang="ru-RU" sz="2000" dirty="0" err="1"/>
              <a:t>одномодовое</a:t>
            </a:r>
            <a:r>
              <a:rPr lang="ru-RU" sz="2000" dirty="0"/>
              <a:t> и </a:t>
            </a:r>
            <a:r>
              <a:rPr lang="ru-RU" sz="2000" dirty="0" err="1"/>
              <a:t>многомодовое</a:t>
            </a:r>
            <a:r>
              <a:rPr lang="ru-RU" sz="2000" dirty="0"/>
              <a:t> волокно. </a:t>
            </a:r>
          </a:p>
          <a:p>
            <a:pPr marL="161925" indent="-161925"/>
            <a:r>
              <a:rPr lang="ru-RU" sz="2000" dirty="0" smtClean="0"/>
              <a:t>Внутренняя часть - </a:t>
            </a:r>
            <a:r>
              <a:rPr lang="ru-RU" sz="2000" b="1" dirty="0" smtClean="0"/>
              <a:t>сердцевина</a:t>
            </a:r>
            <a:r>
              <a:rPr lang="ru-RU" sz="2000" dirty="0" smtClean="0"/>
              <a:t> (</a:t>
            </a:r>
            <a:r>
              <a:rPr lang="ru-RU" sz="2000" dirty="0" err="1" smtClean="0"/>
              <a:t>core</a:t>
            </a:r>
            <a:r>
              <a:rPr lang="ru-RU" sz="2000" dirty="0" smtClean="0"/>
              <a:t>), </a:t>
            </a:r>
          </a:p>
          <a:p>
            <a:pPr marL="161925" indent="-161925"/>
            <a:r>
              <a:rPr lang="ru-RU" sz="2000" dirty="0" smtClean="0"/>
              <a:t>внешняя — </a:t>
            </a:r>
            <a:r>
              <a:rPr lang="ru-RU" sz="2000" b="1" dirty="0" smtClean="0"/>
              <a:t>оптическая оболочка </a:t>
            </a:r>
            <a:r>
              <a:rPr lang="ru-RU" sz="2000" dirty="0" smtClean="0"/>
              <a:t>(</a:t>
            </a:r>
            <a:r>
              <a:rPr lang="ru-RU" sz="2000" dirty="0" err="1" smtClean="0"/>
              <a:t>cladding</a:t>
            </a:r>
            <a:r>
              <a:rPr lang="ru-RU" sz="2000" dirty="0" smtClean="0"/>
              <a:t>). </a:t>
            </a:r>
          </a:p>
          <a:p>
            <a:pPr marL="161925" indent="-161925"/>
            <a:r>
              <a:rPr lang="ru-RU" sz="2000" dirty="0"/>
              <a:t>оптическое </a:t>
            </a:r>
            <a:r>
              <a:rPr lang="ru-RU" sz="2000" dirty="0" smtClean="0"/>
              <a:t>волокно -  </a:t>
            </a:r>
            <a:r>
              <a:rPr lang="ru-RU" sz="2000" b="1" dirty="0" err="1" smtClean="0"/>
              <a:t>световод</a:t>
            </a:r>
            <a:r>
              <a:rPr lang="ru-RU" sz="2000" dirty="0" smtClean="0"/>
              <a:t> (сердцевина </a:t>
            </a:r>
            <a:br>
              <a:rPr lang="ru-RU" sz="2000" dirty="0" smtClean="0"/>
            </a:br>
            <a:r>
              <a:rPr lang="ru-RU" sz="2000" dirty="0" smtClean="0"/>
              <a:t>в оболочке) с защитным покрытием. </a:t>
            </a:r>
          </a:p>
          <a:p>
            <a:endParaRPr lang="ru-RU" sz="2000" dirty="0" smtClean="0"/>
          </a:p>
        </p:txBody>
      </p:sp>
      <p:pic>
        <p:nvPicPr>
          <p:cNvPr id="6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526265"/>
            <a:ext cx="3000266" cy="217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364" y="2931604"/>
            <a:ext cx="3454652" cy="3449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991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4417697"/>
            <a:ext cx="4697413" cy="154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140968"/>
            <a:ext cx="3454652" cy="3449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sz="3600" b="1" dirty="0" smtClean="0"/>
              <a:t>Оптическое волокно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22481"/>
            <a:ext cx="8640960" cy="5544616"/>
          </a:xfrm>
        </p:spPr>
        <p:txBody>
          <a:bodyPr>
            <a:normAutofit/>
          </a:bodyPr>
          <a:lstStyle/>
          <a:p>
            <a:pPr marL="161925" indent="-161925"/>
            <a:r>
              <a:rPr lang="ru-RU" sz="2000" dirty="0" smtClean="0"/>
              <a:t>Внутренняя</a:t>
            </a:r>
            <a:r>
              <a:rPr lang="ru-RU" sz="2000" dirty="0"/>
              <a:t> стеклянная сердцевина (1) </a:t>
            </a:r>
            <a:r>
              <a:rPr lang="ru-RU" sz="2000" dirty="0" smtClean="0"/>
              <a:t> из стекла</a:t>
            </a:r>
          </a:p>
          <a:p>
            <a:pPr marL="161925" indent="-161925"/>
            <a:r>
              <a:rPr lang="ru-RU" sz="2000" dirty="0" smtClean="0"/>
              <a:t>внешняя</a:t>
            </a:r>
            <a:r>
              <a:rPr lang="ru-RU" sz="2000" dirty="0"/>
              <a:t> </a:t>
            </a:r>
            <a:r>
              <a:rPr lang="ru-RU" sz="2000" dirty="0" smtClean="0"/>
              <a:t>оболочка</a:t>
            </a:r>
            <a:r>
              <a:rPr lang="ru-RU" sz="2000" dirty="0"/>
              <a:t> (2) из стекла с другим показателем преломления. </a:t>
            </a:r>
            <a:endParaRPr lang="ru-RU" sz="2000" dirty="0" smtClean="0"/>
          </a:p>
          <a:p>
            <a:pPr marL="161925" indent="-161925"/>
            <a:r>
              <a:rPr lang="ru-RU" sz="2000" dirty="0" smtClean="0"/>
              <a:t>Световой</a:t>
            </a:r>
            <a:r>
              <a:rPr lang="ru-RU" sz="2000" dirty="0"/>
              <a:t> сигнал </a:t>
            </a:r>
            <a:r>
              <a:rPr lang="ru-RU" sz="2000" dirty="0" smtClean="0"/>
              <a:t>отражается</a:t>
            </a:r>
            <a:r>
              <a:rPr lang="ru-RU" sz="2000" dirty="0"/>
              <a:t> от ее краев под  маленьким </a:t>
            </a:r>
            <a:r>
              <a:rPr lang="ru-RU" sz="2000" dirty="0" smtClean="0"/>
              <a:t>углом</a:t>
            </a:r>
            <a:endParaRPr lang="ru-RU" sz="2000" dirty="0"/>
          </a:p>
          <a:p>
            <a:pPr marL="542925" lvl="1"/>
            <a:r>
              <a:rPr lang="ru-RU" sz="2000" dirty="0"/>
              <a:t>не может выйти за пределы </a:t>
            </a:r>
            <a:r>
              <a:rPr lang="ru-RU" sz="2000" dirty="0" smtClean="0"/>
              <a:t>сердцевины</a:t>
            </a:r>
          </a:p>
          <a:p>
            <a:pPr marL="1000125" lvl="3" indent="-285750"/>
            <a:r>
              <a:rPr lang="ru-RU" b="1" dirty="0" smtClean="0"/>
              <a:t>эффект</a:t>
            </a:r>
            <a:r>
              <a:rPr lang="ru-RU" b="1" dirty="0"/>
              <a:t>, </a:t>
            </a:r>
            <a:r>
              <a:rPr lang="ru-RU" b="1" dirty="0" smtClean="0"/>
              <a:t>полного</a:t>
            </a:r>
            <a:r>
              <a:rPr lang="ru-RU" b="1" dirty="0"/>
              <a:t> </a:t>
            </a:r>
            <a:r>
              <a:rPr lang="ru-RU" b="1" dirty="0" smtClean="0"/>
              <a:t>внутреннего</a:t>
            </a:r>
            <a:r>
              <a:rPr lang="ru-RU" b="1" dirty="0"/>
              <a:t> </a:t>
            </a:r>
            <a:r>
              <a:rPr lang="ru-RU" b="1" dirty="0" smtClean="0"/>
              <a:t>отражения</a:t>
            </a:r>
            <a:r>
              <a:rPr lang="ru-RU" sz="1600" b="1" dirty="0" smtClean="0"/>
              <a:t>.</a:t>
            </a:r>
            <a:r>
              <a:rPr lang="ru-RU" sz="1600" b="1" dirty="0"/>
              <a:t> </a:t>
            </a:r>
            <a:endParaRPr lang="ru-RU" sz="1600" b="1" dirty="0" smtClean="0"/>
          </a:p>
          <a:p>
            <a:pPr marL="542925" lvl="1"/>
            <a:r>
              <a:rPr lang="ru-RU" sz="2000" dirty="0" smtClean="0"/>
              <a:t>Обшивка</a:t>
            </a:r>
            <a:r>
              <a:rPr lang="ru-RU" sz="2000" dirty="0"/>
              <a:t> (3) </a:t>
            </a:r>
            <a:r>
              <a:rPr lang="ru-RU" sz="2000" dirty="0" smtClean="0"/>
              <a:t>обеспечивает</a:t>
            </a:r>
            <a:r>
              <a:rPr lang="ru-RU" sz="2000" dirty="0"/>
              <a:t> физическую защиту, </a:t>
            </a:r>
            <a:endParaRPr lang="ru-RU" sz="2000" dirty="0" smtClean="0"/>
          </a:p>
          <a:p>
            <a:pPr marL="542925" lvl="1"/>
            <a:r>
              <a:rPr lang="ru-RU" sz="2000" dirty="0" smtClean="0"/>
              <a:t>центральная</a:t>
            </a:r>
            <a:r>
              <a:rPr lang="ru-RU" sz="2000" dirty="0"/>
              <a:t> </a:t>
            </a:r>
            <a:r>
              <a:rPr lang="ru-RU" sz="2000" dirty="0" smtClean="0"/>
              <a:t>стальная проволока</a:t>
            </a:r>
            <a:r>
              <a:rPr lang="ru-RU" sz="2000" dirty="0"/>
              <a:t> (4</a:t>
            </a:r>
            <a:r>
              <a:rPr lang="ru-RU" sz="2000" dirty="0" smtClean="0"/>
              <a:t>) </a:t>
            </a:r>
            <a:r>
              <a:rPr lang="ru-RU" sz="2000" dirty="0"/>
              <a:t> </a:t>
            </a:r>
            <a:r>
              <a:rPr lang="ru-RU" sz="2000" dirty="0" smtClean="0"/>
              <a:t>- прочность.</a:t>
            </a:r>
          </a:p>
        </p:txBody>
      </p:sp>
      <p:pic>
        <p:nvPicPr>
          <p:cNvPr id="8" name="Picture 6" descr="https://allo-tele.com/images/stories/virtuemart/product/patchcord_1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429000"/>
            <a:ext cx="2420270" cy="147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27281"/>
            <a:ext cx="3867150" cy="119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59632" y="6453336"/>
            <a:ext cx="5760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7047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7" y="4324073"/>
            <a:ext cx="3028553" cy="180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7" y="4437112"/>
            <a:ext cx="2014587" cy="201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0375" y="160338"/>
            <a:ext cx="8229600" cy="850106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ru-RU" sz="3600" b="1" dirty="0" smtClean="0"/>
              <a:t>Оптическое волокно. </a:t>
            </a:r>
            <a:r>
              <a:rPr lang="ru-RU" sz="3600" b="1" dirty="0"/>
              <a:t/>
            </a:r>
            <a:br>
              <a:rPr lang="ru-RU" sz="3600" b="1" dirty="0"/>
            </a:br>
            <a:r>
              <a:rPr lang="ru-RU" sz="3600" b="1" dirty="0" err="1" smtClean="0"/>
              <a:t>Одномодовые</a:t>
            </a:r>
            <a:r>
              <a:rPr lang="ru-RU" sz="3600" b="1" dirty="0" smtClean="0"/>
              <a:t> и </a:t>
            </a:r>
            <a:r>
              <a:rPr lang="ru-RU" sz="3600" b="1" dirty="0" err="1" smtClean="0"/>
              <a:t>многомодвые</a:t>
            </a:r>
            <a:r>
              <a:rPr lang="ru-RU" sz="3600" b="1" dirty="0" smtClean="0"/>
              <a:t> волокна 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3525" y="1062197"/>
            <a:ext cx="8640960" cy="5544616"/>
          </a:xfrm>
        </p:spPr>
        <p:txBody>
          <a:bodyPr>
            <a:norm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ru-RU" sz="2000" b="1" dirty="0" err="1" smtClean="0"/>
              <a:t>Одномодовые</a:t>
            </a:r>
            <a:r>
              <a:rPr lang="ru-RU" sz="2000" b="1" dirty="0" smtClean="0"/>
              <a:t>  волокна</a:t>
            </a:r>
            <a:r>
              <a:rPr lang="ru-RU" sz="2000" b="1" dirty="0"/>
              <a:t> </a:t>
            </a:r>
            <a:r>
              <a:rPr lang="ru-RU" sz="2000" b="1" dirty="0" smtClean="0"/>
              <a:t> </a:t>
            </a:r>
            <a:r>
              <a:rPr lang="ru-RU" sz="2000" dirty="0" smtClean="0"/>
              <a:t>- с</a:t>
            </a:r>
            <a:r>
              <a:rPr lang="ru-RU" sz="2000" dirty="0"/>
              <a:t> </a:t>
            </a:r>
            <a:r>
              <a:rPr lang="ru-RU" sz="2000" dirty="0" smtClean="0"/>
              <a:t>узкой сердцевиной</a:t>
            </a:r>
            <a:r>
              <a:rPr lang="ru-RU" sz="2000" dirty="0"/>
              <a:t> (А</a:t>
            </a:r>
            <a:r>
              <a:rPr lang="ru-RU" sz="2000" dirty="0" smtClean="0"/>
              <a:t>)</a:t>
            </a:r>
          </a:p>
          <a:p>
            <a:pPr marL="685800" lvl="2"/>
            <a:r>
              <a:rPr lang="ru-RU" sz="2000" i="1" dirty="0" smtClean="0"/>
              <a:t>позволяют</a:t>
            </a:r>
            <a:r>
              <a:rPr lang="ru-RU" sz="2000" i="1" dirty="0"/>
              <a:t> </a:t>
            </a:r>
            <a:r>
              <a:rPr lang="ru-RU" sz="2000" i="1" dirty="0" smtClean="0"/>
              <a:t>посылать</a:t>
            </a:r>
            <a:r>
              <a:rPr lang="ru-RU" sz="2000" i="1" dirty="0"/>
              <a:t> сигналы на </a:t>
            </a:r>
            <a:r>
              <a:rPr lang="ru-RU" sz="2000" i="1" dirty="0" smtClean="0"/>
              <a:t>больше расстояния</a:t>
            </a:r>
            <a:r>
              <a:rPr lang="ru-RU" sz="2000" i="1" dirty="0"/>
              <a:t> без искажений. </a:t>
            </a:r>
            <a:endParaRPr lang="ru-RU" sz="2000" i="1" dirty="0" smtClean="0"/>
          </a:p>
          <a:p>
            <a:pPr marL="3429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000" b="1" dirty="0" err="1" smtClean="0"/>
              <a:t>Многомодовые</a:t>
            </a:r>
            <a:r>
              <a:rPr lang="ru-RU" sz="2000" b="1" dirty="0" smtClean="0"/>
              <a:t> волокна </a:t>
            </a:r>
            <a:r>
              <a:rPr lang="ru-RU" sz="2000" dirty="0"/>
              <a:t> </a:t>
            </a:r>
            <a:r>
              <a:rPr lang="ru-RU" sz="2000" dirty="0" smtClean="0"/>
              <a:t>- с</a:t>
            </a:r>
            <a:r>
              <a:rPr lang="ru-RU" sz="2000" dirty="0"/>
              <a:t> широкой сердцевиной (В) </a:t>
            </a:r>
            <a:endParaRPr lang="ru-RU" sz="2000" dirty="0" smtClean="0"/>
          </a:p>
          <a:p>
            <a:pPr marL="685800" lvl="2"/>
            <a:r>
              <a:rPr lang="ru-RU" sz="2000" dirty="0" smtClean="0"/>
              <a:t>происходит</a:t>
            </a:r>
            <a:r>
              <a:rPr lang="ru-RU" sz="2000" dirty="0"/>
              <a:t> большее число отражений, </a:t>
            </a:r>
          </a:p>
          <a:p>
            <a:pPr marL="1143000" lvl="3"/>
            <a:r>
              <a:rPr lang="ru-RU" dirty="0" smtClean="0"/>
              <a:t>приводит</a:t>
            </a:r>
            <a:r>
              <a:rPr lang="ru-RU" dirty="0"/>
              <a:t> к сливанию соседних световых импульсов. </a:t>
            </a:r>
            <a:endParaRPr lang="ru-RU" dirty="0" smtClean="0"/>
          </a:p>
          <a:p>
            <a:pPr marL="1600200" lvl="4"/>
            <a:r>
              <a:rPr lang="ru-RU" dirty="0" smtClean="0"/>
              <a:t>между</a:t>
            </a:r>
            <a:r>
              <a:rPr lang="ru-RU" dirty="0"/>
              <a:t> импульсами должно </a:t>
            </a:r>
            <a:r>
              <a:rPr lang="ru-RU" dirty="0" smtClean="0"/>
              <a:t>быть большее</a:t>
            </a:r>
            <a:r>
              <a:rPr lang="ru-RU" dirty="0"/>
              <a:t> расстояние, </a:t>
            </a:r>
            <a:endParaRPr lang="ru-RU" dirty="0" smtClean="0"/>
          </a:p>
          <a:p>
            <a:pPr marL="2057400" lvl="5"/>
            <a:r>
              <a:rPr lang="ru-RU" dirty="0"/>
              <a:t> ограничивает объем передаваемой информации.</a:t>
            </a:r>
            <a:endParaRPr lang="ru-RU" dirty="0" smtClean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64" y="3834505"/>
            <a:ext cx="3409950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AutoShape 5" descr="ÐÐ°ÑÑÐ¸Ð½ÐºÐ¸ Ð¿Ð¾ Ð·Ð°Ð¿ÑÐ¾ÑÑ ÐÐ´Ð½Ð¾Ð¼Ð¾Ð´Ð¾Ð²ÑÐµ Ð¸ Ð¼Ð½Ð¾Ð³Ð¾Ð¼Ð¾Ð´Ð¾Ð²ÑÐµ Ð²Ð¾Ð»Ð¾ÐºÐ½Ð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800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sz="3600" b="1" dirty="0" smtClean="0"/>
              <a:t>Вычислительные сети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08720"/>
            <a:ext cx="8640960" cy="5544616"/>
          </a:xfrm>
        </p:spPr>
        <p:txBody>
          <a:bodyPr>
            <a:normAutofit/>
          </a:bodyPr>
          <a:lstStyle/>
          <a:p>
            <a:r>
              <a:rPr lang="ru-RU" sz="2400" b="1" dirty="0" err="1" smtClean="0"/>
              <a:t>Лока́льная</a:t>
            </a:r>
            <a:r>
              <a:rPr lang="ru-RU" sz="2400" b="1" dirty="0" smtClean="0"/>
              <a:t> </a:t>
            </a:r>
            <a:r>
              <a:rPr lang="ru-RU" sz="2400" b="1" dirty="0" err="1"/>
              <a:t>вычисли́тельная</a:t>
            </a:r>
            <a:r>
              <a:rPr lang="ru-RU" sz="2400" b="1" dirty="0"/>
              <a:t> сеть</a:t>
            </a:r>
            <a:r>
              <a:rPr lang="ru-RU" sz="2400" dirty="0"/>
              <a:t> (</a:t>
            </a:r>
            <a:r>
              <a:rPr lang="ru-RU" sz="2400" b="1" dirty="0"/>
              <a:t>ЛВС</a:t>
            </a:r>
            <a:r>
              <a:rPr lang="ru-RU" sz="2400" dirty="0"/>
              <a:t>, </a:t>
            </a:r>
            <a:r>
              <a:rPr lang="ru-RU" sz="2400" i="1" dirty="0"/>
              <a:t>локальная сеть</a:t>
            </a:r>
            <a:r>
              <a:rPr lang="ru-RU" sz="2400" dirty="0"/>
              <a:t>; </a:t>
            </a:r>
            <a:r>
              <a:rPr lang="ru-RU" sz="2400" i="1" dirty="0" err="1" smtClean="0"/>
              <a:t>Local</a:t>
            </a:r>
            <a:r>
              <a:rPr lang="ru-RU" sz="2400" i="1" dirty="0" smtClean="0"/>
              <a:t> </a:t>
            </a:r>
            <a:r>
              <a:rPr lang="ru-RU" sz="2400" i="1" dirty="0" err="1"/>
              <a:t>Area</a:t>
            </a:r>
            <a:r>
              <a:rPr lang="ru-RU" sz="2400" i="1" dirty="0"/>
              <a:t> </a:t>
            </a:r>
            <a:r>
              <a:rPr lang="ru-RU" sz="2400" i="1" dirty="0" err="1"/>
              <a:t>Network</a:t>
            </a:r>
            <a:r>
              <a:rPr lang="ru-RU" sz="2400" i="1" dirty="0"/>
              <a:t>, LAN</a:t>
            </a:r>
            <a:r>
              <a:rPr lang="ru-RU" sz="2400" dirty="0"/>
              <a:t>) — компьютерная сеть, покрывающая </a:t>
            </a:r>
            <a:r>
              <a:rPr lang="ru-RU" sz="2400" dirty="0" smtClean="0"/>
              <a:t>относительно </a:t>
            </a:r>
            <a:r>
              <a:rPr lang="ru-RU" sz="2400" dirty="0"/>
              <a:t>небольшую территорию или небольшую </a:t>
            </a:r>
            <a:r>
              <a:rPr lang="ru-RU" sz="2400" dirty="0" smtClean="0"/>
              <a:t>группу ЭВМ (дом, офис, фирма, институт).</a:t>
            </a:r>
          </a:p>
          <a:p>
            <a:r>
              <a:rPr lang="ru-RU" sz="2400" b="1" dirty="0"/>
              <a:t>Глобальная вычислительная сеть</a:t>
            </a:r>
            <a:r>
              <a:rPr lang="ru-RU" sz="2400" dirty="0"/>
              <a:t>, </a:t>
            </a:r>
            <a:r>
              <a:rPr lang="ru-RU" sz="2400" b="1" dirty="0"/>
              <a:t>ГВС</a:t>
            </a:r>
            <a:r>
              <a:rPr lang="ru-RU" sz="2400" dirty="0"/>
              <a:t> </a:t>
            </a:r>
            <a:r>
              <a:rPr lang="ru-RU" sz="2400" dirty="0" smtClean="0"/>
              <a:t>(</a:t>
            </a:r>
            <a:r>
              <a:rPr lang="ru-RU" sz="2400" i="1" dirty="0" err="1" smtClean="0"/>
              <a:t>Wide</a:t>
            </a:r>
            <a:r>
              <a:rPr lang="ru-RU" sz="2400" i="1" dirty="0" smtClean="0"/>
              <a:t> </a:t>
            </a:r>
            <a:r>
              <a:rPr lang="ru-RU" sz="2400" i="1" dirty="0" err="1"/>
              <a:t>Area</a:t>
            </a:r>
            <a:r>
              <a:rPr lang="ru-RU" sz="2400" i="1" dirty="0"/>
              <a:t> </a:t>
            </a:r>
            <a:r>
              <a:rPr lang="ru-RU" sz="2400" i="1" dirty="0" err="1"/>
              <a:t>Network</a:t>
            </a:r>
            <a:r>
              <a:rPr lang="ru-RU" sz="2400" dirty="0"/>
              <a:t>, </a:t>
            </a:r>
            <a:r>
              <a:rPr lang="ru-RU" sz="2400" i="1" dirty="0"/>
              <a:t>WAN</a:t>
            </a:r>
            <a:r>
              <a:rPr lang="ru-RU" sz="2400" dirty="0"/>
              <a:t>) — компьютерная сеть, охватывающая большие территории и включающая большое число узлов.</a:t>
            </a:r>
          </a:p>
          <a:p>
            <a:pPr lvl="1"/>
            <a:r>
              <a:rPr lang="ru-RU" sz="2000" dirty="0"/>
              <a:t>Глобальные вычислительные сети служат для объединения разрозненных </a:t>
            </a:r>
            <a:r>
              <a:rPr lang="ru-RU" sz="2000" dirty="0" smtClean="0"/>
              <a:t>сетей.</a:t>
            </a:r>
          </a:p>
          <a:p>
            <a:pPr lvl="2"/>
            <a:r>
              <a:rPr lang="ru-RU" b="1" dirty="0"/>
              <a:t>MAN (</a:t>
            </a:r>
            <a:r>
              <a:rPr lang="ru-RU" dirty="0" err="1"/>
              <a:t>Metropolitan</a:t>
            </a:r>
            <a:r>
              <a:rPr lang="ru-RU" dirty="0"/>
              <a:t> </a:t>
            </a:r>
            <a:r>
              <a:rPr lang="ru-RU" dirty="0" err="1"/>
              <a:t>Area</a:t>
            </a:r>
            <a:r>
              <a:rPr lang="ru-RU" dirty="0"/>
              <a:t> </a:t>
            </a:r>
            <a:r>
              <a:rPr lang="ru-RU" dirty="0" err="1"/>
              <a:t>Network</a:t>
            </a:r>
            <a:r>
              <a:rPr lang="ru-RU" dirty="0"/>
              <a:t>). </a:t>
            </a:r>
            <a:r>
              <a:rPr lang="ru-RU" dirty="0" smtClean="0"/>
              <a:t>соединение </a:t>
            </a:r>
            <a:r>
              <a:rPr lang="ru-RU" dirty="0"/>
              <a:t>систем в пределах </a:t>
            </a:r>
            <a:r>
              <a:rPr lang="ru-RU" dirty="0" smtClean="0"/>
              <a:t>города или страны. </a:t>
            </a:r>
            <a:endParaRPr lang="ru-RU" dirty="0"/>
          </a:p>
          <a:p>
            <a:pPr lvl="2"/>
            <a:r>
              <a:rPr lang="ru-RU" b="1" dirty="0" smtClean="0"/>
              <a:t>WAN</a:t>
            </a:r>
            <a:r>
              <a:rPr lang="ru-RU" dirty="0" smtClean="0"/>
              <a:t> </a:t>
            </a:r>
            <a:r>
              <a:rPr lang="ru-RU" dirty="0"/>
              <a:t>(</a:t>
            </a:r>
            <a:r>
              <a:rPr lang="ru-RU" dirty="0" err="1"/>
              <a:t>Wide</a:t>
            </a:r>
            <a:r>
              <a:rPr lang="ru-RU" dirty="0"/>
              <a:t> </a:t>
            </a:r>
            <a:r>
              <a:rPr lang="ru-RU" dirty="0" err="1"/>
              <a:t>Area</a:t>
            </a:r>
            <a:r>
              <a:rPr lang="ru-RU" dirty="0"/>
              <a:t> </a:t>
            </a:r>
            <a:r>
              <a:rPr lang="ru-RU" dirty="0" err="1"/>
              <a:t>Network</a:t>
            </a:r>
            <a:r>
              <a:rPr lang="ru-RU" dirty="0" smtClean="0"/>
              <a:t>). Сеть нескольких </a:t>
            </a:r>
            <a:r>
              <a:rPr lang="ru-RU" dirty="0"/>
              <a:t>стран. </a:t>
            </a:r>
            <a:endParaRPr lang="ru-RU" dirty="0" smtClean="0"/>
          </a:p>
          <a:p>
            <a:pPr lvl="2"/>
            <a:r>
              <a:rPr lang="en-US" b="1" dirty="0" smtClean="0"/>
              <a:t>VAN </a:t>
            </a:r>
            <a:r>
              <a:rPr lang="en-US" dirty="0" smtClean="0"/>
              <a:t>(Virtual </a:t>
            </a:r>
            <a:r>
              <a:rPr lang="en-US" dirty="0"/>
              <a:t>A</a:t>
            </a:r>
            <a:r>
              <a:rPr lang="en-US" dirty="0" smtClean="0"/>
              <a:t>rea Network). </a:t>
            </a:r>
            <a:r>
              <a:rPr lang="ru-RU" dirty="0" smtClean="0"/>
              <a:t>Сеть виртуально созданного сегмента</a:t>
            </a:r>
            <a:endParaRPr lang="ru-RU" dirty="0"/>
          </a:p>
          <a:p>
            <a:pPr lvl="3"/>
            <a:endParaRPr lang="ru-RU" sz="1800" dirty="0"/>
          </a:p>
          <a:p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318899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Особенности сетей </a:t>
            </a:r>
            <a:r>
              <a:rPr lang="en-US" dirty="0" smtClean="0"/>
              <a:t>Ethernet (IEEE 802.3)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7232848" cy="1752600"/>
          </a:xfrm>
        </p:spPr>
        <p:txBody>
          <a:bodyPr/>
          <a:lstStyle/>
          <a:p>
            <a:r>
              <a:rPr lang="ru-RU" b="1" dirty="0" smtClean="0"/>
              <a:t>Лекция 10</a:t>
            </a:r>
            <a:r>
              <a:rPr lang="ru-RU" b="1" dirty="0"/>
              <a:t>. Локальная  сеть </a:t>
            </a:r>
            <a:r>
              <a:rPr lang="ru-RU" b="1" dirty="0" err="1" smtClean="0"/>
              <a:t>Ethernet</a:t>
            </a:r>
            <a:endParaRPr lang="ru-RU" b="1" dirty="0" smtClean="0"/>
          </a:p>
          <a:p>
            <a:r>
              <a:rPr lang="ru-RU" dirty="0"/>
              <a:t>Аппаратные средства телекоммуникационных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93309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47248" cy="706090"/>
          </a:xfrm>
        </p:spPr>
        <p:txBody>
          <a:bodyPr>
            <a:normAutofit fontScale="90000"/>
          </a:bodyPr>
          <a:lstStyle/>
          <a:p>
            <a:r>
              <a:rPr lang="ru-RU" sz="3600" b="1" dirty="0" smtClean="0"/>
              <a:t>Вычислительные сети. Технология </a:t>
            </a:r>
            <a:r>
              <a:rPr lang="en-US" sz="3600" b="1" dirty="0" smtClean="0"/>
              <a:t>Ethernet</a:t>
            </a:r>
            <a:r>
              <a:rPr lang="ru-RU" sz="3600" b="1" dirty="0" smtClean="0"/>
              <a:t>. 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836712"/>
            <a:ext cx="8640960" cy="5328592"/>
          </a:xfrm>
        </p:spPr>
        <p:txBody>
          <a:bodyPr>
            <a:normAutofit/>
          </a:bodyPr>
          <a:lstStyle/>
          <a:p>
            <a:r>
              <a:rPr lang="ru-RU" sz="2200" b="1" dirty="0" smtClean="0"/>
              <a:t>Классический </a:t>
            </a:r>
            <a:r>
              <a:rPr lang="ru-RU" sz="2200" b="1" dirty="0" err="1" smtClean="0"/>
              <a:t>Ethernet</a:t>
            </a:r>
            <a:r>
              <a:rPr lang="ru-RU" sz="2200" b="1" dirty="0" smtClean="0"/>
              <a:t> </a:t>
            </a:r>
            <a:r>
              <a:rPr lang="ru-RU" sz="2200" dirty="0" smtClean="0"/>
              <a:t>—скорост</a:t>
            </a:r>
            <a:r>
              <a:rPr lang="ru-RU" sz="2200" dirty="0"/>
              <a:t>и</a:t>
            </a:r>
            <a:r>
              <a:rPr lang="ru-RU" sz="2200" dirty="0" smtClean="0"/>
              <a:t> от </a:t>
            </a:r>
            <a:r>
              <a:rPr lang="ru-RU" sz="2200" dirty="0"/>
              <a:t>3 до 10 Мбит/с. </a:t>
            </a:r>
            <a:endParaRPr lang="ru-RU" sz="2200" dirty="0" smtClean="0"/>
          </a:p>
          <a:p>
            <a:r>
              <a:rPr lang="ru-RU" sz="2200" b="1" dirty="0" smtClean="0"/>
              <a:t>Коммутируемый </a:t>
            </a:r>
            <a:r>
              <a:rPr lang="ru-RU" sz="2200" b="1" dirty="0" err="1"/>
              <a:t>Ethernet</a:t>
            </a:r>
            <a:r>
              <a:rPr lang="ru-RU" sz="2200" b="1" dirty="0"/>
              <a:t> </a:t>
            </a:r>
            <a:r>
              <a:rPr lang="ru-RU" sz="2200" dirty="0" smtClean="0"/>
              <a:t>— сети работают </a:t>
            </a:r>
            <a:r>
              <a:rPr lang="ru-RU" sz="2200" dirty="0"/>
              <a:t>на скоростях </a:t>
            </a:r>
            <a:r>
              <a:rPr lang="ru-RU" sz="2200" dirty="0" smtClean="0"/>
              <a:t>100 Мбит/с – 100 Гбит/с </a:t>
            </a:r>
          </a:p>
          <a:p>
            <a:pPr lvl="1"/>
            <a:r>
              <a:rPr lang="ru-RU" sz="1800" dirty="0" smtClean="0"/>
              <a:t>100 Мбит/с - </a:t>
            </a:r>
            <a:r>
              <a:rPr lang="ru-RU" sz="1800" dirty="0" err="1" smtClean="0"/>
              <a:t>Fast</a:t>
            </a:r>
            <a:r>
              <a:rPr lang="ru-RU" sz="1800" dirty="0" smtClean="0"/>
              <a:t> </a:t>
            </a:r>
            <a:r>
              <a:rPr lang="ru-RU" sz="1800" dirty="0" err="1" smtClean="0"/>
              <a:t>Ethernet</a:t>
            </a:r>
            <a:r>
              <a:rPr lang="ru-RU" sz="1800" dirty="0" smtClean="0"/>
              <a:t>, </a:t>
            </a:r>
          </a:p>
          <a:p>
            <a:pPr lvl="1"/>
            <a:r>
              <a:rPr lang="ru-RU" sz="1800" dirty="0" smtClean="0"/>
              <a:t>1000 </a:t>
            </a:r>
            <a:r>
              <a:rPr lang="ru-RU" sz="1800" dirty="0"/>
              <a:t>Мбит/с </a:t>
            </a:r>
            <a:r>
              <a:rPr lang="ru-RU" sz="1800" dirty="0" smtClean="0"/>
              <a:t> - </a:t>
            </a:r>
            <a:r>
              <a:rPr lang="en-US" sz="1800" dirty="0" smtClean="0"/>
              <a:t>Gigabit Ethernet</a:t>
            </a:r>
            <a:r>
              <a:rPr lang="ru-RU" sz="1800" dirty="0" smtClean="0"/>
              <a:t>,</a:t>
            </a:r>
            <a:r>
              <a:rPr lang="en-US" sz="1800" dirty="0" smtClean="0"/>
              <a:t> </a:t>
            </a:r>
            <a:endParaRPr lang="ru-RU" sz="1800" dirty="0" smtClean="0"/>
          </a:p>
          <a:p>
            <a:pPr lvl="1"/>
            <a:r>
              <a:rPr lang="ru-RU" sz="1800" dirty="0" smtClean="0"/>
              <a:t>10 000 </a:t>
            </a:r>
            <a:r>
              <a:rPr lang="ru-RU" sz="1800" dirty="0"/>
              <a:t>Мбит/с </a:t>
            </a:r>
            <a:r>
              <a:rPr lang="ru-RU" sz="1800" dirty="0" smtClean="0"/>
              <a:t>- 10-</a:t>
            </a:r>
            <a:r>
              <a:rPr lang="en-US" sz="1800" dirty="0"/>
              <a:t>Gigabit </a:t>
            </a:r>
            <a:r>
              <a:rPr lang="en-US" sz="1800" dirty="0" smtClean="0"/>
              <a:t>Ethernet</a:t>
            </a:r>
            <a:r>
              <a:rPr lang="ru-RU" sz="1800" dirty="0" smtClean="0"/>
              <a:t>,</a:t>
            </a:r>
            <a:r>
              <a:rPr lang="en-US" sz="1800" dirty="0" smtClean="0"/>
              <a:t> </a:t>
            </a:r>
            <a:endParaRPr lang="ru-RU" sz="1800" dirty="0" smtClean="0"/>
          </a:p>
          <a:p>
            <a:pPr lvl="1"/>
            <a:r>
              <a:rPr lang="ru-RU" sz="1800" dirty="0" smtClean="0"/>
              <a:t>40 000 </a:t>
            </a:r>
            <a:r>
              <a:rPr lang="ru-RU" sz="1800" dirty="0"/>
              <a:t>Мбит/с </a:t>
            </a:r>
            <a:r>
              <a:rPr lang="ru-RU" sz="1800" dirty="0" smtClean="0"/>
              <a:t> - 40-</a:t>
            </a:r>
            <a:r>
              <a:rPr lang="en-US" sz="1800" dirty="0"/>
              <a:t>Gigabit </a:t>
            </a:r>
            <a:r>
              <a:rPr lang="en-US" sz="1800" dirty="0" smtClean="0"/>
              <a:t>Ethernet</a:t>
            </a:r>
            <a:r>
              <a:rPr lang="ru-RU" sz="1800" dirty="0" smtClean="0"/>
              <a:t>, </a:t>
            </a:r>
          </a:p>
          <a:p>
            <a:pPr lvl="1"/>
            <a:r>
              <a:rPr lang="ru-RU" sz="1800" dirty="0" smtClean="0"/>
              <a:t>100 000 Мбит/с -  100-</a:t>
            </a:r>
            <a:r>
              <a:rPr lang="en-US" sz="1800" dirty="0"/>
              <a:t>Gigabit Ethernet</a:t>
            </a:r>
            <a:r>
              <a:rPr lang="en-US" sz="1800" dirty="0" smtClean="0"/>
              <a:t> </a:t>
            </a:r>
            <a:endParaRPr lang="ru-RU" sz="1800" dirty="0" smtClean="0"/>
          </a:p>
          <a:p>
            <a:pPr lvl="1"/>
            <a:r>
              <a:rPr lang="ru-R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настоящее время используется 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только </a:t>
            </a:r>
            <a:r>
              <a:rPr lang="ru-R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коммутируемый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Ethernet</a:t>
            </a:r>
            <a:r>
              <a:rPr lang="en-US" sz="1800" dirty="0" smtClean="0"/>
              <a:t>.</a:t>
            </a:r>
            <a:endParaRPr lang="ru-RU" sz="1800" dirty="0" smtClean="0"/>
          </a:p>
          <a:p>
            <a:r>
              <a:rPr lang="ru-RU" sz="2200" b="1" dirty="0" smtClean="0"/>
              <a:t>Стандарты </a:t>
            </a:r>
            <a:r>
              <a:rPr lang="en-US" sz="2200" b="1" dirty="0" smtClean="0"/>
              <a:t>Ethernet </a:t>
            </a:r>
            <a:endParaRPr lang="ru-RU" sz="2200" b="1" dirty="0" smtClean="0"/>
          </a:p>
          <a:p>
            <a:pPr lvl="1"/>
            <a:r>
              <a:rPr lang="ru-RU" sz="2200" b="1" dirty="0" smtClean="0"/>
              <a:t>IEEE </a:t>
            </a:r>
            <a:r>
              <a:rPr lang="ru-RU" sz="2200" b="1" dirty="0"/>
              <a:t>802.3 </a:t>
            </a:r>
            <a:r>
              <a:rPr lang="ru-RU" sz="2200" dirty="0" smtClean="0"/>
              <a:t>– группа стандартов </a:t>
            </a:r>
          </a:p>
          <a:p>
            <a:pPr lvl="2"/>
            <a:r>
              <a:rPr lang="en-US" sz="2200" dirty="0" smtClean="0"/>
              <a:t>Ethernet </a:t>
            </a:r>
            <a:r>
              <a:rPr lang="ru-RU" sz="2200" dirty="0" smtClean="0"/>
              <a:t>тип </a:t>
            </a:r>
            <a:r>
              <a:rPr lang="ru-RU" sz="2200" dirty="0" smtClean="0"/>
              <a:t>А – классический, </a:t>
            </a:r>
          </a:p>
          <a:p>
            <a:pPr lvl="2"/>
            <a:r>
              <a:rPr lang="en-US" sz="2200" dirty="0" smtClean="0"/>
              <a:t>Ethernet </a:t>
            </a:r>
            <a:r>
              <a:rPr lang="ru-RU" sz="2200" dirty="0" smtClean="0"/>
              <a:t>тип Б – коммутируемый.</a:t>
            </a:r>
            <a:endParaRPr lang="en-US" sz="2200" dirty="0" smtClean="0"/>
          </a:p>
          <a:p>
            <a:pPr lvl="1"/>
            <a:r>
              <a:rPr lang="en-US" sz="2200" b="1" dirty="0" smtClean="0"/>
              <a:t>DIX</a:t>
            </a:r>
            <a:r>
              <a:rPr lang="en-US" sz="2200" dirty="0" smtClean="0"/>
              <a:t> </a:t>
            </a:r>
            <a:r>
              <a:rPr lang="ru-RU" sz="2200" b="1" dirty="0" err="1" smtClean="0"/>
              <a:t>Ethernet</a:t>
            </a:r>
            <a:r>
              <a:rPr lang="ru-RU" sz="2200" dirty="0" smtClean="0"/>
              <a:t> </a:t>
            </a:r>
            <a:r>
              <a:rPr lang="en-US" sz="2200" dirty="0" smtClean="0"/>
              <a:t> - </a:t>
            </a:r>
            <a:r>
              <a:rPr lang="ru-RU" sz="2200" dirty="0" smtClean="0"/>
              <a:t>устарел (первоначальный стандарт)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5460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784976" cy="634082"/>
          </a:xfrm>
        </p:spPr>
        <p:txBody>
          <a:bodyPr>
            <a:noAutofit/>
          </a:bodyPr>
          <a:lstStyle/>
          <a:p>
            <a:r>
              <a:rPr lang="ru-RU" sz="3100" b="1" dirty="0" smtClean="0"/>
              <a:t>Проблема одновременной передачи сообщений </a:t>
            </a:r>
            <a:endParaRPr lang="ru-RU" sz="31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3060" y="920944"/>
            <a:ext cx="8784976" cy="5400600"/>
          </a:xfrm>
        </p:spPr>
        <p:txBody>
          <a:bodyPr>
            <a:normAutofit/>
          </a:bodyPr>
          <a:lstStyle/>
          <a:p>
            <a:r>
              <a:rPr lang="ru-RU" sz="2200" b="1" dirty="0" smtClean="0"/>
              <a:t>Проблема:</a:t>
            </a:r>
            <a:r>
              <a:rPr lang="ru-RU" sz="2200" dirty="0" smtClean="0"/>
              <a:t> Из-за задержек в устройствах и кабелях несколько устройств могут совершить попытку передачи сигнала одновременно.</a:t>
            </a:r>
          </a:p>
          <a:p>
            <a:pPr lvl="1"/>
            <a:r>
              <a:rPr lang="ru-RU" sz="2200" dirty="0" smtClean="0"/>
              <a:t>Устройства должны передавать кадры только если </a:t>
            </a:r>
            <a:r>
              <a:rPr lang="ru-RU" sz="2200" dirty="0"/>
              <a:t>кабельный </a:t>
            </a:r>
            <a:r>
              <a:rPr lang="ru-RU" sz="2200" dirty="0" smtClean="0"/>
              <a:t>сегмент</a:t>
            </a:r>
          </a:p>
          <a:p>
            <a:pPr lvl="2"/>
            <a:r>
              <a:rPr lang="ru-RU" sz="2200" dirty="0" smtClean="0"/>
              <a:t> Критерий: отсутствие сигнала в </a:t>
            </a:r>
            <a:r>
              <a:rPr lang="ru-RU" sz="2200" dirty="0"/>
              <a:t>течение 9,6 </a:t>
            </a:r>
            <a:r>
              <a:rPr lang="ru-RU" sz="2200" dirty="0" err="1"/>
              <a:t>мксек</a:t>
            </a:r>
            <a:r>
              <a:rPr lang="ru-RU" sz="2200" dirty="0"/>
              <a:t>. </a:t>
            </a:r>
            <a:endParaRPr lang="ru-RU" sz="2200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517" y="3563088"/>
            <a:ext cx="7018061" cy="2758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/>
        </p:nvSpPr>
        <p:spPr>
          <a:xfrm>
            <a:off x="1475656" y="4509120"/>
            <a:ext cx="2736304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156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784976" cy="634082"/>
          </a:xfrm>
        </p:spPr>
        <p:txBody>
          <a:bodyPr>
            <a:noAutofit/>
          </a:bodyPr>
          <a:lstStyle/>
          <a:p>
            <a:r>
              <a:rPr lang="ru-RU" sz="3100" b="1" dirty="0" smtClean="0"/>
              <a:t>Проблема одновременной передачи сообщений </a:t>
            </a:r>
            <a:endParaRPr lang="ru-RU" sz="31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1124744"/>
            <a:ext cx="8784976" cy="5400600"/>
          </a:xfrm>
        </p:spPr>
        <p:txBody>
          <a:bodyPr>
            <a:normAutofit/>
          </a:bodyPr>
          <a:lstStyle/>
          <a:p>
            <a:r>
              <a:rPr lang="ru-RU" sz="2200" b="1" dirty="0" smtClean="0"/>
              <a:t>Коллизия (столкновение)</a:t>
            </a:r>
            <a:r>
              <a:rPr lang="ru-RU" sz="2200" dirty="0" smtClean="0"/>
              <a:t> – ситуация, когда попытку </a:t>
            </a:r>
            <a:r>
              <a:rPr lang="ru-RU" sz="2200" dirty="0"/>
              <a:t>передачи совершат </a:t>
            </a:r>
            <a:r>
              <a:rPr lang="ru-RU" sz="2200" dirty="0" smtClean="0"/>
              <a:t>два </a:t>
            </a:r>
            <a:r>
              <a:rPr lang="ru-RU" sz="2200" dirty="0"/>
              <a:t>или более </a:t>
            </a:r>
            <a:r>
              <a:rPr lang="ru-RU" sz="2200" dirty="0" smtClean="0"/>
              <a:t>устройства в одно время.</a:t>
            </a:r>
          </a:p>
          <a:p>
            <a:pPr lvl="1"/>
            <a:r>
              <a:rPr lang="ru-RU" sz="2200" b="1" dirty="0" smtClean="0"/>
              <a:t>Причина</a:t>
            </a:r>
            <a:r>
              <a:rPr lang="ru-RU" sz="2200" dirty="0" smtClean="0"/>
              <a:t>: первый </a:t>
            </a:r>
            <a:r>
              <a:rPr lang="ru-RU" sz="2200" dirty="0"/>
              <a:t>бит пакета достигает </a:t>
            </a:r>
            <a:r>
              <a:rPr lang="ru-RU" sz="2200" dirty="0" smtClean="0"/>
              <a:t>устройства не одновременно</a:t>
            </a:r>
            <a:endParaRPr lang="ru-RU" sz="2200" dirty="0"/>
          </a:p>
          <a:p>
            <a:pPr lvl="1"/>
            <a:r>
              <a:rPr lang="ru-RU" sz="2200" i="1" dirty="0" smtClean="0"/>
              <a:t>Столкновения – механизм регулирования трафика в сети.</a:t>
            </a:r>
          </a:p>
          <a:p>
            <a:pPr lvl="1"/>
            <a:r>
              <a:rPr lang="ru-RU" sz="2200" u="sng" dirty="0" smtClean="0"/>
              <a:t>Минимальная длина пакета определяется временем распространения сигнала на максимальную дальность и обратно.</a:t>
            </a:r>
            <a:endParaRPr lang="ru-RU" sz="2200" u="sng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221088"/>
            <a:ext cx="5918845" cy="2326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736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922114"/>
          </a:xfrm>
        </p:spPr>
        <p:txBody>
          <a:bodyPr>
            <a:noAutofit/>
          </a:bodyPr>
          <a:lstStyle/>
          <a:p>
            <a:r>
              <a:rPr lang="ru-RU" sz="3200" b="1" dirty="0" smtClean="0"/>
              <a:t>Алгоритм</a:t>
            </a:r>
            <a:r>
              <a:rPr lang="en-US" sz="3200" b="1" dirty="0" smtClean="0"/>
              <a:t> </a:t>
            </a:r>
            <a:r>
              <a:rPr lang="en-US" sz="3200" b="1" dirty="0"/>
              <a:t>CSMA/CD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908720"/>
            <a:ext cx="8856984" cy="4248472"/>
          </a:xfrm>
        </p:spPr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ru-RU" sz="2200" b="1" dirty="0" smtClean="0"/>
              <a:t>Алгоритм</a:t>
            </a:r>
            <a:r>
              <a:rPr lang="en-US" sz="2200" b="1" dirty="0" smtClean="0"/>
              <a:t> </a:t>
            </a:r>
            <a:r>
              <a:rPr lang="en-US" sz="2200" b="1" dirty="0"/>
              <a:t>CSMA/CD (carrier sense multiple access with collision detection</a:t>
            </a:r>
            <a:r>
              <a:rPr lang="en-US" sz="2200" b="1" dirty="0" smtClean="0"/>
              <a:t>)</a:t>
            </a:r>
            <a:r>
              <a:rPr lang="ru-RU" sz="2200" b="1" dirty="0" smtClean="0"/>
              <a:t> – вероятностный алгоритм предотвращения коллизий в сети</a:t>
            </a:r>
            <a:r>
              <a:rPr lang="en-US" sz="2200" b="1" dirty="0" smtClean="0"/>
              <a:t>. </a:t>
            </a:r>
            <a:endParaRPr lang="ru-RU" sz="2200" b="1" dirty="0" smtClean="0"/>
          </a:p>
          <a:p>
            <a:pPr>
              <a:spcBef>
                <a:spcPts val="1200"/>
              </a:spcBef>
            </a:pPr>
            <a:r>
              <a:rPr lang="ru-RU" sz="2400" dirty="0" smtClean="0"/>
              <a:t>Столкновение </a:t>
            </a:r>
            <a:r>
              <a:rPr lang="ru-RU" sz="2400" dirty="0"/>
              <a:t>(коллизия) распознается по наличию в канале сигнала, уровень которого соответствует работе двух или более трансиверов одновременно</a:t>
            </a:r>
            <a:r>
              <a:rPr lang="ru-RU" sz="2400" dirty="0" smtClean="0"/>
              <a:t>.</a:t>
            </a:r>
          </a:p>
          <a:p>
            <a:pPr>
              <a:spcBef>
                <a:spcPts val="1200"/>
              </a:spcBef>
            </a:pPr>
            <a:r>
              <a:rPr lang="ru-RU" sz="2400" dirty="0" smtClean="0"/>
              <a:t>При </a:t>
            </a:r>
            <a:r>
              <a:rPr lang="ru-RU" sz="2400" dirty="0"/>
              <a:t>обнаружении столкновения станция прерывает передачу. </a:t>
            </a:r>
            <a:endParaRPr lang="ru-RU" sz="2400" dirty="0" smtClean="0"/>
          </a:p>
          <a:p>
            <a:pPr lvl="1">
              <a:spcBef>
                <a:spcPts val="1200"/>
              </a:spcBef>
            </a:pPr>
            <a:r>
              <a:rPr lang="ru-RU" sz="2200" dirty="0" smtClean="0"/>
              <a:t>Попытка передать снова  </a:t>
            </a:r>
            <a:r>
              <a:rPr lang="ru-RU" sz="2200" dirty="0"/>
              <a:t>может быть произведено </a:t>
            </a:r>
            <a:r>
              <a:rPr lang="ru-RU" sz="2200" dirty="0" smtClean="0"/>
              <a:t>после случайной выдержки (</a:t>
            </a:r>
            <a:r>
              <a:rPr lang="ru-RU" sz="2400" dirty="0"/>
              <a:t>двоичная экспоненциальная выдержка</a:t>
            </a:r>
            <a:r>
              <a:rPr lang="ru-RU" sz="2200" dirty="0" smtClean="0"/>
              <a:t>)</a:t>
            </a:r>
          </a:p>
          <a:p>
            <a:pPr lvl="2">
              <a:spcBef>
                <a:spcPts val="1200"/>
              </a:spcBef>
            </a:pPr>
            <a:r>
              <a:rPr lang="ru-RU" sz="2200" i="1" dirty="0"/>
              <a:t>чем длиннее </a:t>
            </a:r>
            <a:r>
              <a:rPr lang="ru-RU" sz="2200" i="1" dirty="0" smtClean="0"/>
              <a:t>сегмент</a:t>
            </a:r>
            <a:r>
              <a:rPr lang="ru-RU" sz="2200" i="1" dirty="0"/>
              <a:t>, тем больше среднее время доступа</a:t>
            </a:r>
            <a:r>
              <a:rPr lang="ru-RU" sz="2200" i="1" dirty="0" smtClean="0"/>
              <a:t>.</a:t>
            </a:r>
          </a:p>
          <a:p>
            <a:pPr lvl="2">
              <a:spcBef>
                <a:spcPts val="600"/>
              </a:spcBef>
            </a:pPr>
            <a:r>
              <a:rPr lang="ru-RU" sz="2200" dirty="0" smtClean="0"/>
              <a:t>Максимальное число попыток 16.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191" y="5157192"/>
            <a:ext cx="6560306" cy="126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6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792088"/>
          </a:xfrm>
        </p:spPr>
        <p:txBody>
          <a:bodyPr>
            <a:noAutofit/>
          </a:bodyPr>
          <a:lstStyle/>
          <a:p>
            <a:r>
              <a:rPr lang="ru-RU" sz="3600" b="1" dirty="0" smtClean="0"/>
              <a:t>Особенности </a:t>
            </a:r>
            <a:r>
              <a:rPr lang="ru-RU" sz="3200" b="1" dirty="0" smtClean="0"/>
              <a:t>сигнализации заторов в </a:t>
            </a:r>
            <a:r>
              <a:rPr lang="ru-RU" sz="3200" b="1" dirty="0" smtClean="0"/>
              <a:t/>
            </a:r>
            <a:br>
              <a:rPr lang="ru-RU" sz="3200" b="1" dirty="0" smtClean="0"/>
            </a:br>
            <a:r>
              <a:rPr lang="en-US" sz="3200" b="1" dirty="0" smtClean="0"/>
              <a:t>FDDI</a:t>
            </a:r>
            <a:r>
              <a:rPr lang="en-US" sz="3200" b="1" dirty="0"/>
              <a:t>, </a:t>
            </a:r>
            <a:r>
              <a:rPr lang="en-US" sz="3200" b="1" dirty="0" err="1"/>
              <a:t>TokenRing</a:t>
            </a:r>
            <a:r>
              <a:rPr lang="en-US" sz="3200" b="1" dirty="0"/>
              <a:t> </a:t>
            </a:r>
            <a:r>
              <a:rPr lang="ru-RU" sz="3200" b="1" dirty="0"/>
              <a:t>и </a:t>
            </a:r>
            <a:r>
              <a:rPr lang="en-US" sz="3200" b="1" dirty="0" err="1"/>
              <a:t>ArcNet</a:t>
            </a:r>
            <a:r>
              <a:rPr lang="en-US" sz="3200" b="1" dirty="0"/>
              <a:t> 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7488" y="1268760"/>
            <a:ext cx="8867328" cy="4248472"/>
          </a:xfrm>
        </p:spPr>
        <p:txBody>
          <a:bodyPr>
            <a:normAutofit/>
          </a:bodyPr>
          <a:lstStyle/>
          <a:p>
            <a:pPr marL="447675" lvl="2">
              <a:spcBef>
                <a:spcPts val="1200"/>
              </a:spcBef>
            </a:pPr>
            <a:r>
              <a:rPr lang="ru-RU" sz="2200" dirty="0" smtClean="0"/>
              <a:t>В стандартах </a:t>
            </a:r>
            <a:r>
              <a:rPr lang="en-US" sz="2200" dirty="0" smtClean="0"/>
              <a:t>FDDI, </a:t>
            </a:r>
            <a:r>
              <a:rPr lang="en-US" sz="2200" dirty="0" err="1" smtClean="0"/>
              <a:t>TokenRing</a:t>
            </a:r>
            <a:r>
              <a:rPr lang="en-US" sz="2200" dirty="0" smtClean="0"/>
              <a:t> </a:t>
            </a:r>
            <a:r>
              <a:rPr lang="ru-RU" sz="2200" dirty="0" smtClean="0"/>
              <a:t>и </a:t>
            </a:r>
            <a:r>
              <a:rPr lang="en-US" sz="2200" dirty="0" err="1" smtClean="0"/>
              <a:t>ArcNet</a:t>
            </a:r>
            <a:r>
              <a:rPr lang="en-US" sz="2200" dirty="0" smtClean="0"/>
              <a:t> </a:t>
            </a:r>
            <a:r>
              <a:rPr lang="ru-RU" sz="2200" dirty="0" smtClean="0"/>
              <a:t>при столкновении </a:t>
            </a:r>
            <a:r>
              <a:rPr lang="ru-RU" sz="2200" dirty="0"/>
              <a:t>нескольких станций они могут уведомить остальные станции об этом, послав сигнал "затора" </a:t>
            </a:r>
            <a:r>
              <a:rPr lang="ru-RU" sz="2200" dirty="0" smtClean="0"/>
              <a:t>(). </a:t>
            </a:r>
          </a:p>
          <a:p>
            <a:pPr marL="904875" lvl="5">
              <a:spcBef>
                <a:spcPts val="1200"/>
              </a:spcBef>
            </a:pPr>
            <a:r>
              <a:rPr lang="ru-RU" sz="2200" b="1" dirty="0" err="1" smtClean="0"/>
              <a:t>jam</a:t>
            </a:r>
            <a:r>
              <a:rPr lang="ru-RU" sz="2200" b="1" dirty="0" smtClean="0"/>
              <a:t> сигнал</a:t>
            </a:r>
            <a:r>
              <a:rPr lang="ru-RU" sz="2200" dirty="0" smtClean="0"/>
              <a:t>,  </a:t>
            </a:r>
            <a:r>
              <a:rPr lang="ru-RU" sz="2200" dirty="0"/>
              <a:t>не менее 32 </a:t>
            </a:r>
            <a:r>
              <a:rPr lang="ru-RU" sz="2200" dirty="0" smtClean="0"/>
              <a:t>бит, содержимое не </a:t>
            </a:r>
            <a:r>
              <a:rPr lang="ru-RU" sz="2200" dirty="0"/>
              <a:t>регламентируется. </a:t>
            </a:r>
            <a:endParaRPr lang="ru-RU" sz="2200" dirty="0" smtClean="0"/>
          </a:p>
          <a:p>
            <a:pPr marL="1362075" lvl="7">
              <a:spcBef>
                <a:spcPts val="1200"/>
              </a:spcBef>
            </a:pPr>
            <a:r>
              <a:rPr lang="ru-RU" sz="2200" i="1" dirty="0"/>
              <a:t>в </a:t>
            </a:r>
            <a:r>
              <a:rPr lang="ru-RU" sz="2200" i="1" dirty="0" smtClean="0"/>
              <a:t>CSMA/CD</a:t>
            </a:r>
            <a:r>
              <a:rPr lang="ru-RU" sz="2200" i="1" dirty="0"/>
              <a:t> </a:t>
            </a:r>
            <a:r>
              <a:rPr lang="ru-RU" sz="2200" i="1" dirty="0" smtClean="0"/>
              <a:t>и  </a:t>
            </a:r>
            <a:r>
              <a:rPr lang="ru-RU" sz="2200" i="1" dirty="0" err="1"/>
              <a:t>Ethernet</a:t>
            </a:r>
            <a:r>
              <a:rPr lang="ru-RU" sz="2200" i="1" dirty="0"/>
              <a:t> </a:t>
            </a:r>
            <a:r>
              <a:rPr lang="ru-RU" sz="2200" i="1" dirty="0" smtClean="0"/>
              <a:t>сигнализация подтверждения </a:t>
            </a:r>
            <a:r>
              <a:rPr lang="ru-RU" sz="2200" i="1" dirty="0"/>
              <a:t>не </a:t>
            </a:r>
            <a:r>
              <a:rPr lang="ru-RU" sz="2200" i="1" dirty="0" smtClean="0"/>
              <a:t>применяется</a:t>
            </a:r>
            <a:r>
              <a:rPr lang="ru-RU" sz="2200" i="1" dirty="0"/>
              <a:t>. </a:t>
            </a:r>
            <a:endParaRPr lang="ru-RU" sz="2200" i="1" dirty="0" smtClean="0"/>
          </a:p>
          <a:p>
            <a:pPr marL="1819275" lvl="7">
              <a:spcBef>
                <a:spcPts val="600"/>
              </a:spcBef>
            </a:pPr>
            <a:r>
              <a:rPr lang="ru-RU" sz="2200" dirty="0" smtClean="0"/>
              <a:t>вариант </a:t>
            </a:r>
            <a:r>
              <a:rPr lang="ru-RU" sz="2200" dirty="0"/>
              <a:t>подходит для </a:t>
            </a:r>
            <a:r>
              <a:rPr lang="ru-RU" sz="2200" dirty="0" smtClean="0"/>
              <a:t>каналов </a:t>
            </a:r>
            <a:r>
              <a:rPr lang="ru-RU" sz="2200" dirty="0"/>
              <a:t>с низким числом ошибок. </a:t>
            </a:r>
            <a:endParaRPr lang="ru-RU" sz="2200" dirty="0" smtClean="0"/>
          </a:p>
          <a:p>
            <a:pPr marL="447675" lvl="5" defTabSz="447675">
              <a:spcBef>
                <a:spcPts val="1200"/>
              </a:spcBef>
            </a:pPr>
            <a:r>
              <a:rPr lang="ru-RU" sz="2200" dirty="0" smtClean="0"/>
              <a:t>Любые </a:t>
            </a:r>
            <a:r>
              <a:rPr lang="ru-RU" sz="2200" dirty="0"/>
              <a:t>возникающие ошибки распознаются с помощью кода CRC и исправляются более высокими уровнями</a:t>
            </a:r>
            <a:r>
              <a:rPr lang="ru-RU" sz="2200" dirty="0" smtClean="0"/>
              <a:t>.</a:t>
            </a:r>
            <a:endParaRPr lang="ru-RU" sz="22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191" y="5157192"/>
            <a:ext cx="6560306" cy="126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0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Особенности формата кадров </a:t>
            </a:r>
            <a:r>
              <a:rPr lang="en-US" dirty="0" smtClean="0"/>
              <a:t>Ethernet (IEEE 802.3)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7232848" cy="1752600"/>
          </a:xfrm>
        </p:spPr>
        <p:txBody>
          <a:bodyPr/>
          <a:lstStyle/>
          <a:p>
            <a:r>
              <a:rPr lang="ru-RU" b="1" dirty="0" smtClean="0"/>
              <a:t>Лекция 10</a:t>
            </a:r>
            <a:r>
              <a:rPr lang="ru-RU" b="1" dirty="0"/>
              <a:t>. Локальная  сеть </a:t>
            </a:r>
            <a:r>
              <a:rPr lang="ru-RU" b="1" dirty="0" err="1" smtClean="0"/>
              <a:t>Ethernet</a:t>
            </a:r>
            <a:endParaRPr lang="ru-RU" b="1" dirty="0" smtClean="0"/>
          </a:p>
          <a:p>
            <a:r>
              <a:rPr lang="ru-RU" dirty="0"/>
              <a:t>Аппаратные средства телекоммуникационных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63048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9036496" cy="562074"/>
          </a:xfrm>
        </p:spPr>
        <p:txBody>
          <a:bodyPr>
            <a:normAutofit fontScale="90000"/>
          </a:bodyPr>
          <a:lstStyle/>
          <a:p>
            <a:r>
              <a:rPr lang="ru-RU" sz="3600" b="1" dirty="0" smtClean="0"/>
              <a:t>Особенности разных форматов кадров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764704"/>
            <a:ext cx="8928992" cy="4154338"/>
          </a:xfrm>
        </p:spPr>
        <p:txBody>
          <a:bodyPr>
            <a:normAutofit/>
          </a:bodyPr>
          <a:lstStyle/>
          <a:p>
            <a:endParaRPr lang="ru-RU" dirty="0" smtClean="0"/>
          </a:p>
          <a:p>
            <a:endParaRPr lang="ru-RU" dirty="0"/>
          </a:p>
        </p:txBody>
      </p:sp>
      <p:pic>
        <p:nvPicPr>
          <p:cNvPr id="3074" name="Picture 2" descr="https://habrastorage.org/getpro/habr/post_images/913/b51/612/913b516122a6c0252b2a445f42e8f69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380" y="1484784"/>
            <a:ext cx="5572125" cy="12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habrastorage.org/getpro/habr/post_images/dba/006/ddc/dba006ddcb2a1c696367e92d06a4d5a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377" y="2916760"/>
            <a:ext cx="5524128" cy="115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31565" y="2011188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Ethernet II (Ethernet </a:t>
            </a:r>
            <a:r>
              <a:rPr lang="en-US" dirty="0"/>
              <a:t>DIX 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694293" y="3307525"/>
            <a:ext cx="231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Ethernet 802.3/LLC</a:t>
            </a:r>
            <a:endParaRPr lang="en-US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331565" y="764704"/>
            <a:ext cx="83448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по стандартам IEEE в сети </a:t>
            </a:r>
            <a:r>
              <a:rPr lang="ru-RU" dirty="0" err="1"/>
              <a:t>Ethernet</a:t>
            </a:r>
            <a:r>
              <a:rPr lang="ru-RU" dirty="0"/>
              <a:t> может использоваться только единственный вариант кадра канального уровня, образованный комбинацией заголовков МАС и LLC подуровней. </a:t>
            </a:r>
          </a:p>
        </p:txBody>
      </p:sp>
      <p:pic>
        <p:nvPicPr>
          <p:cNvPr id="3078" name="Picture 6" descr="https://habrastorage.org/getpro/habr/post_images/324/2d1/248/3242d124827393c6f0221283f0a99a1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377" y="4091607"/>
            <a:ext cx="5572125" cy="12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80923" y="4653136"/>
            <a:ext cx="231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RAW 802.3</a:t>
            </a:r>
            <a:endParaRPr lang="en-US" dirty="0"/>
          </a:p>
        </p:txBody>
      </p:sp>
      <p:pic>
        <p:nvPicPr>
          <p:cNvPr id="3080" name="Picture 8" descr="https://habrastorage.org/getpro/habr/post_images/18b/9c4/871/18b9c487197e2495dee186a36f0798a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671" y="5378971"/>
            <a:ext cx="6915150" cy="1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7504" y="5733256"/>
            <a:ext cx="231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802.3/SNAP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13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47248" cy="706090"/>
          </a:xfrm>
        </p:spPr>
        <p:txBody>
          <a:bodyPr>
            <a:normAutofit/>
          </a:bodyPr>
          <a:lstStyle/>
          <a:p>
            <a:r>
              <a:rPr lang="ru-RU" sz="3200" b="1" dirty="0" smtClean="0"/>
              <a:t>Формат кадра</a:t>
            </a:r>
            <a:r>
              <a:rPr lang="en-US" sz="3200" b="1" dirty="0" smtClean="0"/>
              <a:t> Ethernet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836712"/>
            <a:ext cx="8640960" cy="3744416"/>
          </a:xfrm>
        </p:spPr>
        <p:txBody>
          <a:bodyPr>
            <a:normAutofit fontScale="92500" lnSpcReduction="10000"/>
          </a:bodyPr>
          <a:lstStyle/>
          <a:p>
            <a:r>
              <a:rPr lang="ru-RU" sz="2400" i="1" dirty="0" err="1"/>
              <a:t>Preamble</a:t>
            </a:r>
            <a:r>
              <a:rPr lang="ru-RU" sz="2400" i="1" dirty="0"/>
              <a:t> </a:t>
            </a:r>
            <a:r>
              <a:rPr lang="ru-RU" sz="2400" dirty="0"/>
              <a:t>(преамбула, заголовок) </a:t>
            </a:r>
            <a:r>
              <a:rPr lang="ru-RU" sz="2400" dirty="0" smtClean="0"/>
              <a:t>8 </a:t>
            </a:r>
            <a:r>
              <a:rPr lang="ru-RU" sz="2400" dirty="0"/>
              <a:t>байт, </a:t>
            </a:r>
            <a:endParaRPr lang="ru-RU" sz="2400" dirty="0" smtClean="0"/>
          </a:p>
          <a:p>
            <a:pPr lvl="1"/>
            <a:r>
              <a:rPr lang="ru-RU" sz="2200" dirty="0" smtClean="0"/>
              <a:t>1-7 байт 10101010  </a:t>
            </a:r>
          </a:p>
          <a:p>
            <a:pPr lvl="1"/>
            <a:r>
              <a:rPr lang="ru-RU" sz="2200" dirty="0" smtClean="0"/>
              <a:t>8 байт 10101011  - </a:t>
            </a:r>
            <a:r>
              <a:rPr lang="ru-RU" sz="2200" dirty="0"/>
              <a:t>разделитель </a:t>
            </a:r>
            <a:r>
              <a:rPr lang="ru-RU" sz="2200" dirty="0" smtClean="0"/>
              <a:t>кадра (в </a:t>
            </a:r>
            <a:r>
              <a:rPr lang="ru-RU" sz="2200" dirty="0"/>
              <a:t>стандарте 802.3 </a:t>
            </a:r>
            <a:r>
              <a:rPr lang="ru-RU" sz="2200" dirty="0" smtClean="0"/>
              <a:t>). </a:t>
            </a:r>
          </a:p>
          <a:p>
            <a:pPr lvl="2"/>
            <a:r>
              <a:rPr lang="ru-RU" sz="2200" i="1" dirty="0" err="1" smtClean="0"/>
              <a:t>Start</a:t>
            </a:r>
            <a:r>
              <a:rPr lang="ru-RU" sz="2200" i="1" dirty="0" smtClean="0"/>
              <a:t> </a:t>
            </a:r>
            <a:r>
              <a:rPr lang="ru-RU" sz="2200" i="1" dirty="0" err="1" smtClean="0"/>
              <a:t>of</a:t>
            </a:r>
            <a:r>
              <a:rPr lang="ru-RU" sz="2200" i="1" dirty="0" smtClean="0"/>
              <a:t> </a:t>
            </a:r>
            <a:r>
              <a:rPr lang="ru-RU" sz="2200" i="1" dirty="0" err="1"/>
              <a:t>Frame</a:t>
            </a:r>
            <a:r>
              <a:rPr lang="ru-RU" sz="2200" i="1" dirty="0"/>
              <a:t> </a:t>
            </a:r>
            <a:r>
              <a:rPr lang="ru-RU" sz="2200" dirty="0"/>
              <a:t>(Начало кадра). </a:t>
            </a:r>
            <a:endParaRPr lang="ru-RU" sz="2200" dirty="0" smtClean="0"/>
          </a:p>
          <a:p>
            <a:r>
              <a:rPr lang="ru-RU" sz="2400" dirty="0" smtClean="0"/>
              <a:t>Адреса </a:t>
            </a:r>
            <a:r>
              <a:rPr lang="ru-RU" sz="2400" dirty="0"/>
              <a:t>получателя и отправителя </a:t>
            </a:r>
            <a:r>
              <a:rPr lang="ru-RU" sz="2400" dirty="0" smtClean="0"/>
              <a:t>по </a:t>
            </a:r>
            <a:r>
              <a:rPr lang="ru-RU" sz="2400" dirty="0"/>
              <a:t>6 </a:t>
            </a:r>
            <a:r>
              <a:rPr lang="ru-RU" sz="2400" dirty="0" smtClean="0"/>
              <a:t>байт. </a:t>
            </a:r>
          </a:p>
          <a:p>
            <a:r>
              <a:rPr lang="ru-RU" sz="2400" dirty="0" smtClean="0"/>
              <a:t>Длина или тип данных </a:t>
            </a:r>
          </a:p>
          <a:p>
            <a:r>
              <a:rPr lang="ru-RU" sz="2400" dirty="0" smtClean="0"/>
              <a:t>Поле данных (целые кадры от 46 до 1500 байт)</a:t>
            </a:r>
          </a:p>
          <a:p>
            <a:pPr lvl="1"/>
            <a:r>
              <a:rPr lang="ru-RU" sz="2000" dirty="0" smtClean="0"/>
              <a:t>В случае, если полезной нагрузки менее 46 бит данные дополняются полем наполнителя </a:t>
            </a:r>
          </a:p>
          <a:p>
            <a:r>
              <a:rPr lang="en-US" sz="2400" i="1" dirty="0" smtClean="0"/>
              <a:t>Checksum</a:t>
            </a:r>
            <a:r>
              <a:rPr lang="ru-RU" sz="2400" dirty="0"/>
              <a:t> </a:t>
            </a:r>
            <a:r>
              <a:rPr lang="ru-RU" sz="2400" dirty="0" smtClean="0"/>
              <a:t>контрольная сумма (4 байта - 32-битный </a:t>
            </a:r>
            <a:r>
              <a:rPr lang="ru-RU" sz="2400" dirty="0"/>
              <a:t>код </a:t>
            </a:r>
            <a:r>
              <a:rPr lang="ru-RU" sz="2400" dirty="0" smtClean="0"/>
              <a:t>CRC).</a:t>
            </a:r>
            <a:endParaRPr lang="ru-RU" sz="2800" dirty="0"/>
          </a:p>
          <a:p>
            <a:endParaRPr lang="ru-RU" sz="2400" dirty="0" smtClean="0"/>
          </a:p>
          <a:p>
            <a:endParaRPr lang="en-US" sz="2400" dirty="0" smtClean="0"/>
          </a:p>
          <a:p>
            <a:pPr lvl="1"/>
            <a:endParaRPr lang="ru-RU" sz="2000" dirty="0"/>
          </a:p>
          <a:p>
            <a:endParaRPr lang="ru-RU" sz="2400" dirty="0" smtClean="0"/>
          </a:p>
          <a:p>
            <a:endParaRPr lang="ru-RU" sz="2400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365104"/>
            <a:ext cx="5208265" cy="21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7020272" y="5589240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/>
              <a:t>1524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43483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47248" cy="706090"/>
          </a:xfrm>
        </p:spPr>
        <p:txBody>
          <a:bodyPr>
            <a:normAutofit/>
          </a:bodyPr>
          <a:lstStyle/>
          <a:p>
            <a:r>
              <a:rPr lang="ru-RU" sz="3600" b="1" dirty="0" smtClean="0"/>
              <a:t>Формат кадра. Поля адресов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7637" y="836712"/>
            <a:ext cx="8773194" cy="4320480"/>
          </a:xfrm>
        </p:spPr>
        <p:txBody>
          <a:bodyPr>
            <a:normAutofit/>
          </a:bodyPr>
          <a:lstStyle/>
          <a:p>
            <a:r>
              <a:rPr lang="ru-RU" sz="2400" dirty="0" smtClean="0"/>
              <a:t>Первый бит </a:t>
            </a:r>
            <a:r>
              <a:rPr lang="ru-RU" sz="2400" dirty="0"/>
              <a:t>адреса получателя </a:t>
            </a:r>
            <a:endParaRPr lang="ru-RU" sz="2400" dirty="0" smtClean="0"/>
          </a:p>
          <a:p>
            <a:r>
              <a:rPr lang="ru-RU" sz="2400" dirty="0" smtClean="0"/>
              <a:t>0 </a:t>
            </a:r>
            <a:r>
              <a:rPr lang="ru-RU" sz="2400" dirty="0"/>
              <a:t>для </a:t>
            </a:r>
            <a:r>
              <a:rPr lang="ru-RU" sz="2400" dirty="0" smtClean="0"/>
              <a:t>индивидуальной адресации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1 для групповых получателей </a:t>
            </a:r>
            <a:r>
              <a:rPr lang="ru-RU" sz="2000" b="1" dirty="0"/>
              <a:t>групповая рассылка (</a:t>
            </a:r>
            <a:r>
              <a:rPr lang="ru-RU" sz="2000" b="1" dirty="0" err="1"/>
              <a:t>multicasting</a:t>
            </a:r>
            <a:r>
              <a:rPr lang="ru-RU" sz="2000" b="1" dirty="0"/>
              <a:t>)</a:t>
            </a:r>
            <a:r>
              <a:rPr lang="ru-RU" sz="2000" dirty="0"/>
              <a:t>. </a:t>
            </a:r>
            <a:r>
              <a:rPr lang="ru-RU" sz="2400" dirty="0" smtClean="0"/>
              <a:t>. </a:t>
            </a:r>
          </a:p>
          <a:p>
            <a:pPr lvl="1"/>
            <a:r>
              <a:rPr lang="ru-RU" sz="2000" dirty="0" smtClean="0"/>
              <a:t>Групповые </a:t>
            </a:r>
            <a:r>
              <a:rPr lang="ru-RU" sz="2000" dirty="0"/>
              <a:t>адреса </a:t>
            </a:r>
            <a:r>
              <a:rPr lang="ru-RU" sz="2000" dirty="0" smtClean="0"/>
              <a:t>для нескольких устройств. </a:t>
            </a:r>
          </a:p>
          <a:p>
            <a:r>
              <a:rPr lang="ru-RU" sz="2400" dirty="0" smtClean="0"/>
              <a:t>Адрес </a:t>
            </a:r>
            <a:r>
              <a:rPr lang="ru-RU" sz="2400" dirty="0"/>
              <a:t>состоит </a:t>
            </a:r>
            <a:r>
              <a:rPr lang="ru-RU" sz="2400" dirty="0" smtClean="0"/>
              <a:t>из единиц - </a:t>
            </a:r>
            <a:r>
              <a:rPr lang="ru-RU" sz="2400" b="1" dirty="0" smtClean="0"/>
              <a:t>широковещание </a:t>
            </a:r>
            <a:r>
              <a:rPr lang="ru-RU" sz="2400" dirty="0"/>
              <a:t>(</a:t>
            </a:r>
            <a:r>
              <a:rPr lang="ru-RU" sz="2400" b="1" dirty="0" err="1"/>
              <a:t>broadcasting</a:t>
            </a:r>
            <a:r>
              <a:rPr lang="ru-RU" sz="2400" dirty="0"/>
              <a:t>). </a:t>
            </a:r>
            <a:endParaRPr lang="ru-RU" sz="2400" dirty="0" smtClean="0"/>
          </a:p>
          <a:p>
            <a:pPr lvl="1"/>
            <a:r>
              <a:rPr lang="ru-RU" sz="2000" dirty="0" smtClean="0"/>
              <a:t>Широковещание </a:t>
            </a:r>
            <a:r>
              <a:rPr lang="ru-RU" sz="2000" dirty="0"/>
              <a:t>— это более </a:t>
            </a:r>
            <a:r>
              <a:rPr lang="ru-RU" sz="2000" dirty="0" smtClean="0"/>
              <a:t>грубая технология</a:t>
            </a:r>
            <a:r>
              <a:rPr lang="ru-RU" sz="2000" dirty="0"/>
              <a:t>, но зато не требует никакой настройки групп.</a:t>
            </a:r>
            <a:endParaRPr lang="ru-RU" sz="2000" dirty="0" smtClean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933056"/>
            <a:ext cx="5553073" cy="2269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151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sz="3600" b="1" dirty="0" smtClean="0"/>
              <a:t>Сетевая карта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08720"/>
            <a:ext cx="8640960" cy="5544616"/>
          </a:xfrm>
        </p:spPr>
        <p:txBody>
          <a:bodyPr>
            <a:normAutofit/>
          </a:bodyPr>
          <a:lstStyle/>
          <a:p>
            <a:r>
              <a:rPr lang="ru-RU" sz="2400" dirty="0" smtClean="0"/>
              <a:t>С точки зрения аппаратных средств основой </a:t>
            </a:r>
            <a:r>
              <a:rPr lang="ru-RU" sz="2400" dirty="0"/>
              <a:t>для организации локальной сети являются </a:t>
            </a:r>
            <a:r>
              <a:rPr lang="ru-RU" sz="2400" dirty="0" smtClean="0"/>
              <a:t>карты </a:t>
            </a:r>
            <a:r>
              <a:rPr lang="ru-RU" sz="2400" dirty="0"/>
              <a:t>расширения </a:t>
            </a:r>
            <a:r>
              <a:rPr lang="ru-RU" sz="2400" dirty="0" smtClean="0"/>
              <a:t>— сетевые </a:t>
            </a:r>
            <a:r>
              <a:rPr lang="ru-RU" sz="2400" dirty="0"/>
              <a:t>карты</a:t>
            </a:r>
            <a:r>
              <a:rPr lang="ru-RU" sz="2400" dirty="0" smtClean="0"/>
              <a:t>.</a:t>
            </a:r>
          </a:p>
          <a:p>
            <a:pPr marL="742950" lvl="2" indent="-342900"/>
            <a:r>
              <a:rPr lang="ru-RU" dirty="0" err="1" smtClean="0"/>
              <a:t>Псевдосеть</a:t>
            </a:r>
            <a:r>
              <a:rPr lang="ru-RU" dirty="0" smtClean="0"/>
              <a:t> - PC соединяются с помощью кабеля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нуль-модема </a:t>
            </a:r>
            <a:r>
              <a:rPr lang="en-US" dirty="0" smtClean="0"/>
              <a:t>(</a:t>
            </a:r>
            <a:r>
              <a:rPr lang="ru-RU" dirty="0" smtClean="0"/>
              <a:t>интерфейс </a:t>
            </a:r>
            <a:r>
              <a:rPr lang="en-US" dirty="0" smtClean="0"/>
              <a:t>RS-232)</a:t>
            </a:r>
            <a:r>
              <a:rPr lang="ru-RU" dirty="0" smtClean="0"/>
              <a:t>.</a:t>
            </a:r>
          </a:p>
          <a:p>
            <a:r>
              <a:rPr lang="ru-RU" sz="2400" dirty="0" smtClean="0"/>
              <a:t>Чаще всего сетевые карты работают по протоколу </a:t>
            </a:r>
            <a:r>
              <a:rPr lang="en-US" sz="2400" dirty="0" smtClean="0"/>
              <a:t>Ethernet</a:t>
            </a:r>
            <a:endParaRPr lang="ru-RU" sz="24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536969"/>
            <a:ext cx="2620746" cy="2890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800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47248" cy="504056"/>
          </a:xfrm>
        </p:spPr>
        <p:txBody>
          <a:bodyPr>
            <a:normAutofit fontScale="90000"/>
          </a:bodyPr>
          <a:lstStyle/>
          <a:p>
            <a:r>
              <a:rPr lang="ru-RU" sz="3600" b="1" dirty="0" smtClean="0"/>
              <a:t>Формат кадра. </a:t>
            </a:r>
            <a:r>
              <a:rPr lang="en-US" sz="3600" b="1" dirty="0"/>
              <a:t>MAC </a:t>
            </a:r>
            <a:r>
              <a:rPr lang="ru-RU" sz="3600" b="1" dirty="0"/>
              <a:t>адрес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764704"/>
            <a:ext cx="8932837" cy="4032448"/>
          </a:xfrm>
        </p:spPr>
        <p:txBody>
          <a:bodyPr>
            <a:noAutofit/>
          </a:bodyPr>
          <a:lstStyle/>
          <a:p>
            <a:pPr marL="266700" indent="-266700"/>
            <a:r>
              <a:rPr lang="en-US" sz="2200" b="1" i="1" dirty="0" smtClean="0"/>
              <a:t>MAC </a:t>
            </a:r>
            <a:r>
              <a:rPr lang="en-US" sz="2200" i="1" dirty="0" smtClean="0"/>
              <a:t>(</a:t>
            </a:r>
            <a:r>
              <a:rPr lang="ru-RU" sz="2200" i="1" dirty="0" err="1" smtClean="0"/>
              <a:t>Media</a:t>
            </a:r>
            <a:r>
              <a:rPr lang="ru-RU" sz="2200" i="1" dirty="0" smtClean="0"/>
              <a:t> </a:t>
            </a:r>
            <a:r>
              <a:rPr lang="ru-RU" sz="2200" i="1" dirty="0" err="1"/>
              <a:t>Access</a:t>
            </a:r>
            <a:r>
              <a:rPr lang="ru-RU" sz="2200" i="1" dirty="0"/>
              <a:t> </a:t>
            </a:r>
            <a:r>
              <a:rPr lang="ru-RU" sz="2200" i="1" dirty="0" err="1"/>
              <a:t>Control</a:t>
            </a:r>
            <a:r>
              <a:rPr lang="ru-RU" sz="2200" dirty="0"/>
              <a:t>  </a:t>
            </a:r>
            <a:r>
              <a:rPr lang="en-US" sz="2200" dirty="0" smtClean="0"/>
              <a:t>(</a:t>
            </a:r>
            <a:r>
              <a:rPr lang="ru-RU" sz="2200" b="1" dirty="0" err="1" smtClean="0"/>
              <a:t>Hardware</a:t>
            </a:r>
            <a:r>
              <a:rPr lang="en-US" sz="2200" b="1" dirty="0"/>
              <a:t>)</a:t>
            </a:r>
            <a:r>
              <a:rPr lang="ru-RU" sz="2200" b="1" dirty="0" smtClean="0"/>
              <a:t> </a:t>
            </a:r>
            <a:r>
              <a:rPr lang="ru-RU" sz="2200" b="1" dirty="0" err="1"/>
              <a:t>Address</a:t>
            </a:r>
            <a:r>
              <a:rPr lang="ru-RU" sz="2200" dirty="0"/>
              <a:t>) — </a:t>
            </a:r>
            <a:r>
              <a:rPr lang="ru-RU" sz="2200" dirty="0" smtClean="0"/>
              <a:t>глобальный адрес, </a:t>
            </a:r>
            <a:r>
              <a:rPr lang="ru-RU" sz="2200" dirty="0"/>
              <a:t>присваиваемый каждой единице активного оборудования или некоторым их интерфейсам в компьютерных сетях </a:t>
            </a:r>
            <a:r>
              <a:rPr lang="en-US" sz="2200" b="1" dirty="0"/>
              <a:t> Ethernet</a:t>
            </a:r>
            <a:r>
              <a:rPr lang="ru-RU" sz="2200" dirty="0" smtClean="0"/>
              <a:t>.</a:t>
            </a:r>
            <a:endParaRPr lang="en-US" sz="2200" dirty="0" smtClean="0"/>
          </a:p>
          <a:p>
            <a:pPr lvl="1"/>
            <a:r>
              <a:rPr lang="ru-RU" sz="2000" b="1" dirty="0" smtClean="0"/>
              <a:t>централизованно </a:t>
            </a:r>
            <a:r>
              <a:rPr lang="ru-RU" sz="2000" b="1" dirty="0"/>
              <a:t>назначаются IEEE</a:t>
            </a:r>
            <a:r>
              <a:rPr lang="ru-RU" sz="2000" dirty="0"/>
              <a:t>, </a:t>
            </a:r>
            <a:endParaRPr lang="ru-RU" sz="2000" dirty="0" smtClean="0"/>
          </a:p>
          <a:p>
            <a:pPr lvl="2"/>
            <a:r>
              <a:rPr lang="ru-RU" sz="2000" i="1" dirty="0" smtClean="0"/>
              <a:t>48-битный (6 байт)  </a:t>
            </a:r>
            <a:r>
              <a:rPr lang="ru-RU" sz="2000" i="1" dirty="0"/>
              <a:t>номер</a:t>
            </a:r>
            <a:endParaRPr lang="en-US" sz="2000" i="1" dirty="0"/>
          </a:p>
          <a:p>
            <a:pPr lvl="3"/>
            <a:r>
              <a:rPr lang="ru-RU" dirty="0" smtClean="0"/>
              <a:t>гарантирует</a:t>
            </a:r>
            <a:r>
              <a:rPr lang="ru-RU" dirty="0"/>
              <a:t>, что </a:t>
            </a:r>
            <a:r>
              <a:rPr lang="ru-RU" dirty="0" smtClean="0"/>
              <a:t>один и </a:t>
            </a:r>
            <a:r>
              <a:rPr lang="ru-RU" dirty="0"/>
              <a:t>тот же глобальный адрес не используется двумя </a:t>
            </a:r>
            <a:r>
              <a:rPr lang="ru-RU" dirty="0" smtClean="0"/>
              <a:t>устройствами. </a:t>
            </a:r>
            <a:endParaRPr lang="en-US" dirty="0" smtClean="0"/>
          </a:p>
          <a:p>
            <a:pPr lvl="2"/>
            <a:r>
              <a:rPr lang="ru-RU" sz="2000" b="1" i="1" dirty="0" smtClean="0"/>
              <a:t>первые </a:t>
            </a:r>
            <a:r>
              <a:rPr lang="ru-RU" sz="2000" b="1" i="1" dirty="0"/>
              <a:t>3 </a:t>
            </a:r>
            <a:r>
              <a:rPr lang="ru-RU" sz="2000" b="1" i="1" dirty="0" smtClean="0"/>
              <a:t>байта - </a:t>
            </a:r>
            <a:r>
              <a:rPr lang="ru-RU" sz="2000" i="1" dirty="0" smtClean="0"/>
              <a:t> </a:t>
            </a:r>
            <a:r>
              <a:rPr lang="ru-RU" sz="2000" b="1" dirty="0" smtClean="0"/>
              <a:t>OUI </a:t>
            </a:r>
            <a:r>
              <a:rPr lang="ru-RU" sz="2000" dirty="0" smtClean="0"/>
              <a:t>(</a:t>
            </a:r>
            <a:r>
              <a:rPr lang="ru-RU" sz="2000" b="1" dirty="0" err="1" smtClean="0"/>
              <a:t>Organizationally</a:t>
            </a:r>
            <a:r>
              <a:rPr lang="ru-RU" sz="2000" b="1" dirty="0" smtClean="0"/>
              <a:t> </a:t>
            </a:r>
            <a:r>
              <a:rPr lang="ru-RU" sz="2000" b="1" dirty="0" err="1"/>
              <a:t>Unique</a:t>
            </a:r>
            <a:r>
              <a:rPr lang="ru-RU" sz="2000" b="1" dirty="0"/>
              <a:t> </a:t>
            </a:r>
            <a:r>
              <a:rPr lang="ru-RU" sz="2000" b="1" dirty="0" err="1" smtClean="0"/>
              <a:t>Identifier</a:t>
            </a:r>
            <a:r>
              <a:rPr lang="ru-RU" sz="2000" dirty="0" smtClean="0"/>
              <a:t>).</a:t>
            </a:r>
            <a:endParaRPr lang="ru-RU" sz="2000" dirty="0"/>
          </a:p>
          <a:p>
            <a:pPr lvl="3"/>
            <a:r>
              <a:rPr lang="ru-RU" dirty="0" smtClean="0"/>
              <a:t>назначаются </a:t>
            </a:r>
            <a:r>
              <a:rPr lang="ru-RU" dirty="0"/>
              <a:t>IEEE и </a:t>
            </a:r>
            <a:r>
              <a:rPr lang="ru-RU" dirty="0" smtClean="0"/>
              <a:t>определяют производителя</a:t>
            </a:r>
            <a:r>
              <a:rPr lang="ru-RU" dirty="0"/>
              <a:t>.</a:t>
            </a:r>
          </a:p>
          <a:p>
            <a:pPr lvl="4"/>
            <a:r>
              <a:rPr lang="ru-RU" dirty="0"/>
              <a:t>Производителям выделяются </a:t>
            </a:r>
            <a:r>
              <a:rPr lang="ru-RU" b="1" dirty="0"/>
              <a:t>блоки по 2</a:t>
            </a:r>
            <a:r>
              <a:rPr lang="ru-RU" b="1" baseline="30000" dirty="0"/>
              <a:t>24</a:t>
            </a:r>
            <a:r>
              <a:rPr lang="ru-RU" b="1" dirty="0"/>
              <a:t> </a:t>
            </a:r>
            <a:r>
              <a:rPr lang="ru-RU" dirty="0" smtClean="0"/>
              <a:t>(3 байта) адресов для устройств. 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728256"/>
            <a:ext cx="4488185" cy="183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342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47248" cy="706090"/>
          </a:xfrm>
        </p:spPr>
        <p:txBody>
          <a:bodyPr>
            <a:normAutofit/>
          </a:bodyPr>
          <a:lstStyle/>
          <a:p>
            <a:r>
              <a:rPr lang="ru-RU" sz="3600" b="1" dirty="0" smtClean="0"/>
              <a:t>Формат кадра. Тип данных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908720"/>
            <a:ext cx="9036496" cy="4032448"/>
          </a:xfrm>
        </p:spPr>
        <p:txBody>
          <a:bodyPr>
            <a:normAutofit/>
          </a:bodyPr>
          <a:lstStyle/>
          <a:p>
            <a:r>
              <a:rPr lang="ru-RU" sz="2000" b="1" i="1" dirty="0" smtClean="0"/>
              <a:t>Значение </a:t>
            </a:r>
            <a:r>
              <a:rPr lang="ru-RU" sz="2000" b="1" i="1" dirty="0" err="1" smtClean="0"/>
              <a:t>Type</a:t>
            </a:r>
            <a:r>
              <a:rPr lang="ru-RU" sz="2000" b="1" i="1" dirty="0" smtClean="0"/>
              <a:t> </a:t>
            </a:r>
            <a:r>
              <a:rPr lang="ru-RU" sz="2000" i="1" dirty="0" smtClean="0"/>
              <a:t>(число </a:t>
            </a:r>
            <a:r>
              <a:rPr lang="en-US" sz="2000" i="1" dirty="0" smtClean="0"/>
              <a:t>&gt; </a:t>
            </a:r>
            <a:r>
              <a:rPr lang="ru-RU" sz="2000" dirty="0" smtClean="0"/>
              <a:t>0x600 </a:t>
            </a:r>
            <a:r>
              <a:rPr lang="en-US" sz="2000" dirty="0" smtClean="0"/>
              <a:t> (1536)) </a:t>
            </a:r>
            <a:r>
              <a:rPr lang="ru-RU" sz="2000" dirty="0" smtClean="0"/>
              <a:t>сетевой уровень </a:t>
            </a:r>
            <a:r>
              <a:rPr lang="en-US" sz="2000" dirty="0" smtClean="0"/>
              <a:t>OSI (L3)</a:t>
            </a:r>
          </a:p>
          <a:p>
            <a:pPr lvl="1"/>
            <a:r>
              <a:rPr lang="ru-RU" sz="2000" dirty="0" smtClean="0"/>
              <a:t>Поле </a:t>
            </a:r>
            <a:r>
              <a:rPr lang="en-US" sz="2000" dirty="0" smtClean="0"/>
              <a:t>Type </a:t>
            </a:r>
            <a:r>
              <a:rPr lang="ru-RU" sz="2000" dirty="0" smtClean="0"/>
              <a:t>определяет как обрабатывать кадр</a:t>
            </a:r>
            <a:endParaRPr lang="en-US" sz="2000" dirty="0" smtClean="0"/>
          </a:p>
          <a:p>
            <a:pPr lvl="2"/>
            <a:r>
              <a:rPr lang="ru-RU" sz="2000" dirty="0" smtClean="0"/>
              <a:t>напр. 0x0800 </a:t>
            </a:r>
            <a:r>
              <a:rPr lang="ru-RU" sz="2000" dirty="0"/>
              <a:t>– Ipv4, 0x86DD – IPv6, </a:t>
            </a:r>
            <a:r>
              <a:rPr lang="ru-RU" sz="2000" dirty="0" smtClean="0"/>
              <a:t>и </a:t>
            </a:r>
            <a:r>
              <a:rPr lang="ru-RU" sz="2000" dirty="0" err="1" smtClean="0"/>
              <a:t>т.д</a:t>
            </a:r>
            <a:endParaRPr lang="ru-RU" sz="2000" dirty="0" smtClean="0"/>
          </a:p>
          <a:p>
            <a:pPr lvl="3"/>
            <a:r>
              <a:rPr lang="ru-RU" dirty="0" smtClean="0"/>
              <a:t>на одном устройстве может работать </a:t>
            </a:r>
            <a:r>
              <a:rPr lang="ru-RU" dirty="0"/>
              <a:t>несколько протоколов сетевого уровня, </a:t>
            </a:r>
            <a:endParaRPr lang="ru-RU" dirty="0" smtClean="0"/>
          </a:p>
          <a:p>
            <a:pPr lvl="4"/>
            <a:r>
              <a:rPr lang="ru-RU" dirty="0" smtClean="0"/>
              <a:t>ОС должна </a:t>
            </a:r>
            <a:r>
              <a:rPr lang="ru-RU" dirty="0"/>
              <a:t>понимать, какому протоколу его передать. </a:t>
            </a:r>
            <a:endParaRPr lang="ru-RU" dirty="0" smtClean="0"/>
          </a:p>
          <a:p>
            <a:r>
              <a:rPr lang="ru-RU" sz="2000" b="1" i="1" dirty="0"/>
              <a:t>Значение </a:t>
            </a:r>
            <a:r>
              <a:rPr lang="en-US" sz="2000" b="1" i="1" dirty="0" smtClean="0"/>
              <a:t> </a:t>
            </a:r>
            <a:r>
              <a:rPr lang="ru-RU" sz="2000" b="1" dirty="0" err="1" smtClean="0"/>
              <a:t>Length</a:t>
            </a:r>
            <a:r>
              <a:rPr lang="en-US" sz="2000" b="1" dirty="0" smtClean="0"/>
              <a:t> </a:t>
            </a:r>
            <a:r>
              <a:rPr lang="ru-RU" sz="2000" i="1" dirty="0"/>
              <a:t>(число </a:t>
            </a:r>
            <a:r>
              <a:rPr lang="en-US" sz="2000" i="1" dirty="0" smtClean="0"/>
              <a:t>&lt; </a:t>
            </a:r>
            <a:r>
              <a:rPr lang="ru-RU" sz="2000" dirty="0"/>
              <a:t>0x600 </a:t>
            </a:r>
            <a:r>
              <a:rPr lang="ru-RU" sz="2000" i="1" dirty="0"/>
              <a:t>)</a:t>
            </a:r>
            <a:r>
              <a:rPr lang="ru-RU" sz="2000" dirty="0" smtClean="0"/>
              <a:t> </a:t>
            </a:r>
            <a:r>
              <a:rPr lang="en-US" sz="2000" dirty="0" smtClean="0"/>
              <a:t> </a:t>
            </a:r>
            <a:r>
              <a:rPr lang="ru-RU" sz="2000" dirty="0" smtClean="0"/>
              <a:t>В </a:t>
            </a:r>
            <a:r>
              <a:rPr lang="ru-RU" sz="2000" dirty="0"/>
              <a:t>стандартен IEEE 802.3 </a:t>
            </a:r>
            <a:r>
              <a:rPr lang="en-US" sz="2000" dirty="0" smtClean="0"/>
              <a:t> </a:t>
            </a:r>
            <a:r>
              <a:rPr lang="ru-RU" sz="2000" dirty="0" smtClean="0"/>
              <a:t>значение </a:t>
            </a:r>
            <a:r>
              <a:rPr lang="en-US" sz="2000" dirty="0" smtClean="0"/>
              <a:t>&lt; </a:t>
            </a:r>
            <a:r>
              <a:rPr lang="ru-RU" sz="2000" dirty="0" smtClean="0"/>
              <a:t>0x600 </a:t>
            </a:r>
            <a:r>
              <a:rPr lang="ru-RU" sz="2000" dirty="0"/>
              <a:t>(1536), можно интерпретировать как </a:t>
            </a:r>
            <a:r>
              <a:rPr lang="ru-RU" sz="2000" dirty="0" err="1" smtClean="0"/>
              <a:t>Length</a:t>
            </a:r>
            <a:r>
              <a:rPr lang="ru-RU" sz="2000" dirty="0" smtClean="0"/>
              <a:t> (длину кадра), </a:t>
            </a:r>
            <a:r>
              <a:rPr lang="ru-RU" sz="2000" dirty="0"/>
              <a:t>а </a:t>
            </a:r>
            <a:r>
              <a:rPr lang="ru-RU" sz="2000" dirty="0" smtClean="0"/>
              <a:t>число </a:t>
            </a:r>
            <a:r>
              <a:rPr lang="ru-RU" sz="2000" dirty="0"/>
              <a:t>больше 0x600 — как </a:t>
            </a:r>
            <a:r>
              <a:rPr lang="ru-RU" sz="2000" dirty="0" err="1"/>
              <a:t>Type</a:t>
            </a:r>
            <a:r>
              <a:rPr lang="ru-RU" sz="2000" dirty="0"/>
              <a:t>. 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052664"/>
            <a:ext cx="5142806" cy="2101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66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47248" cy="706090"/>
          </a:xfrm>
        </p:spPr>
        <p:txBody>
          <a:bodyPr>
            <a:normAutofit/>
          </a:bodyPr>
          <a:lstStyle/>
          <a:p>
            <a:r>
              <a:rPr lang="ru-RU" sz="3600" b="1" dirty="0" smtClean="0"/>
              <a:t>Формат кадра. Данные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4684" y="1052736"/>
            <a:ext cx="8856984" cy="5544616"/>
          </a:xfrm>
        </p:spPr>
        <p:txBody>
          <a:bodyPr>
            <a:normAutofit/>
          </a:bodyPr>
          <a:lstStyle/>
          <a:p>
            <a:r>
              <a:rPr lang="ru-RU" sz="2200" dirty="0" smtClean="0"/>
              <a:t>Максимальный размер 1500 </a:t>
            </a:r>
            <a:r>
              <a:rPr lang="ru-RU" sz="2200" dirty="0"/>
              <a:t>байт</a:t>
            </a:r>
            <a:r>
              <a:rPr lang="ru-RU" sz="2200" dirty="0" smtClean="0"/>
              <a:t>.</a:t>
            </a:r>
          </a:p>
          <a:p>
            <a:r>
              <a:rPr lang="ru-RU" sz="2200" dirty="0" smtClean="0"/>
              <a:t>Минимальный размер 64 байта.</a:t>
            </a:r>
          </a:p>
          <a:p>
            <a:r>
              <a:rPr lang="ru-RU" sz="2400" dirty="0" smtClean="0"/>
              <a:t>когда </a:t>
            </a:r>
            <a:r>
              <a:rPr lang="ru-RU" sz="2400" dirty="0"/>
              <a:t>приемопередатчик обнаруживает столкновение, он обрезает </a:t>
            </a:r>
            <a:r>
              <a:rPr lang="ru-RU" sz="2400" dirty="0" smtClean="0"/>
              <a:t>текущий кадр</a:t>
            </a:r>
            <a:r>
              <a:rPr lang="ru-RU" sz="2400" dirty="0"/>
              <a:t>, </a:t>
            </a:r>
            <a:endParaRPr lang="ru-RU" sz="2400" dirty="0" smtClean="0"/>
          </a:p>
          <a:p>
            <a:pPr lvl="1"/>
            <a:r>
              <a:rPr lang="ru-RU" sz="2000" dirty="0" smtClean="0"/>
              <a:t>отдельные </a:t>
            </a:r>
            <a:r>
              <a:rPr lang="ru-RU" sz="2000" dirty="0"/>
              <a:t>куски кадров </a:t>
            </a:r>
            <a:r>
              <a:rPr lang="ru-RU" sz="2000" dirty="0" smtClean="0"/>
              <a:t>могут блуждать </a:t>
            </a:r>
            <a:r>
              <a:rPr lang="ru-RU" sz="2000" dirty="0"/>
              <a:t>по </a:t>
            </a:r>
            <a:r>
              <a:rPr lang="ru-RU" sz="2000" dirty="0" smtClean="0"/>
              <a:t>кабелю пока не затухнут. </a:t>
            </a:r>
          </a:p>
          <a:p>
            <a:pPr lvl="1"/>
            <a:r>
              <a:rPr lang="ru-RU" sz="2000" dirty="0" smtClean="0"/>
              <a:t>Если </a:t>
            </a:r>
            <a:r>
              <a:rPr lang="ru-RU" sz="2000" dirty="0"/>
              <a:t>в кадре содержится меньше 46 байт данных, </a:t>
            </a:r>
            <a:r>
              <a:rPr lang="ru-RU" sz="2000" dirty="0" smtClean="0"/>
              <a:t>то он дополняется полем </a:t>
            </a:r>
            <a:r>
              <a:rPr lang="ru-RU" sz="2000" i="1" dirty="0" err="1"/>
              <a:t>Pad</a:t>
            </a:r>
            <a:r>
              <a:rPr lang="ru-RU" sz="2000" i="1" dirty="0"/>
              <a:t> </a:t>
            </a:r>
            <a:r>
              <a:rPr lang="ru-RU" sz="2000" dirty="0"/>
              <a:t>(наполнитель</a:t>
            </a:r>
            <a:r>
              <a:rPr lang="ru-RU" sz="2000" dirty="0" smtClean="0"/>
              <a:t>) до </a:t>
            </a:r>
            <a:r>
              <a:rPr lang="ru-RU" sz="2000" dirty="0"/>
              <a:t>46 </a:t>
            </a:r>
            <a:r>
              <a:rPr lang="ru-RU" sz="2000" dirty="0" smtClean="0"/>
              <a:t>байт.</a:t>
            </a:r>
          </a:p>
          <a:p>
            <a:pPr lvl="2"/>
            <a:r>
              <a:rPr lang="ru-RU" sz="2000" dirty="0"/>
              <a:t>46 байт гарантируют</a:t>
            </a:r>
            <a:r>
              <a:rPr lang="ru-RU" sz="2000" dirty="0" smtClean="0"/>
              <a:t>, что передатчик отправит последний байт прежде чем его примет приемник.</a:t>
            </a:r>
          </a:p>
          <a:p>
            <a:pPr lvl="3"/>
            <a:r>
              <a:rPr lang="ru-RU" dirty="0" smtClean="0"/>
              <a:t>приемник в случае неуспешного приема может сигнализировать в сеть 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941168"/>
            <a:ext cx="4316836" cy="1764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055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222347"/>
            <a:ext cx="8784976" cy="634082"/>
          </a:xfrm>
        </p:spPr>
        <p:txBody>
          <a:bodyPr>
            <a:noAutofit/>
          </a:bodyPr>
          <a:lstStyle/>
          <a:p>
            <a:r>
              <a:rPr lang="ru-RU" sz="3200" b="1" dirty="0" smtClean="0"/>
              <a:t>Форматы кадра </a:t>
            </a:r>
            <a:r>
              <a:rPr lang="en-US" sz="3200" b="1" dirty="0" smtClean="0"/>
              <a:t>LLC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32578"/>
            <a:ext cx="9036496" cy="4968552"/>
          </a:xfrm>
        </p:spPr>
        <p:txBody>
          <a:bodyPr>
            <a:noAutofit/>
          </a:bodyPr>
          <a:lstStyle/>
          <a:p>
            <a:pPr indent="-255588">
              <a:spcBef>
                <a:spcPts val="600"/>
              </a:spcBef>
            </a:pPr>
            <a:r>
              <a:rPr lang="ru-RU" sz="2000" dirty="0"/>
              <a:t>Стандарт IEEE </a:t>
            </a:r>
            <a:r>
              <a:rPr lang="ru-RU" sz="2000" dirty="0" err="1" smtClean="0"/>
              <a:t>Ethernet</a:t>
            </a:r>
            <a:r>
              <a:rPr lang="ru-RU" sz="2000" dirty="0" smtClean="0"/>
              <a:t> определяет кадра </a:t>
            </a:r>
            <a:r>
              <a:rPr lang="ru-RU" sz="2000" dirty="0"/>
              <a:t>канального уровня, образованный комбинацией заголовков МАС и LLC подуровней. </a:t>
            </a:r>
            <a:endParaRPr lang="en-US" sz="2000" dirty="0"/>
          </a:p>
          <a:p>
            <a:pPr>
              <a:spcBef>
                <a:spcPts val="1200"/>
              </a:spcBef>
            </a:pPr>
            <a:r>
              <a:rPr lang="en-US" sz="2000" b="1" dirty="0"/>
              <a:t>Logical Link </a:t>
            </a:r>
            <a:r>
              <a:rPr lang="en-US" sz="2000" b="1" dirty="0" smtClean="0"/>
              <a:t>Control (LLC)</a:t>
            </a:r>
            <a:r>
              <a:rPr lang="en-US" sz="2000" dirty="0"/>
              <a:t>  - </a:t>
            </a:r>
            <a:r>
              <a:rPr lang="ru-RU" sz="2000" dirty="0"/>
              <a:t>подуровень управления логической связью — по стандарту IEEE 802 </a:t>
            </a:r>
            <a:endParaRPr lang="en-US" sz="2000" dirty="0" smtClean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ru-RU" sz="2000" dirty="0" smtClean="0"/>
              <a:t>Верхний </a:t>
            </a:r>
            <a:r>
              <a:rPr lang="ru-RU" sz="2000" dirty="0"/>
              <a:t>подуровень канального уровня модели </a:t>
            </a:r>
            <a:r>
              <a:rPr lang="ru-RU" sz="2000" dirty="0" smtClean="0"/>
              <a:t>OSI</a:t>
            </a:r>
            <a:endParaRPr lang="ru-RU" sz="2000" dirty="0"/>
          </a:p>
          <a:p>
            <a:pPr lvl="2">
              <a:spcBef>
                <a:spcPts val="600"/>
              </a:spcBef>
            </a:pPr>
            <a:r>
              <a:rPr lang="ru-RU" sz="2000" dirty="0"/>
              <a:t>управление передачей данных;</a:t>
            </a:r>
          </a:p>
          <a:p>
            <a:pPr lvl="2">
              <a:spcBef>
                <a:spcPts val="600"/>
              </a:spcBef>
            </a:pPr>
            <a:r>
              <a:rPr lang="ru-RU" sz="2000" dirty="0"/>
              <a:t>обеспечивает проверку и правильность передачи информации по соединению.</a:t>
            </a:r>
          </a:p>
          <a:p>
            <a:pPr lvl="1">
              <a:spcBef>
                <a:spcPts val="0"/>
              </a:spcBef>
            </a:pPr>
            <a:endParaRPr lang="ru-RU" sz="1600" dirty="0"/>
          </a:p>
          <a:p>
            <a:pPr lvl="1" indent="-255588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sz="2000" dirty="0"/>
          </a:p>
        </p:txBody>
      </p:sp>
      <p:pic>
        <p:nvPicPr>
          <p:cNvPr id="5" name="Picture 4" descr="https://habrastorage.org/getpro/habr/post_images/dba/006/ddc/dba006ddcb2a1c696367e92d06a4d5a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629748"/>
            <a:ext cx="5622627" cy="117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3568" y="4918687"/>
            <a:ext cx="231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Ethernet 802.3/LLC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491880" y="3892301"/>
            <a:ext cx="636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MAC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6228184" y="3847027"/>
            <a:ext cx="501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LLC</a:t>
            </a:r>
            <a:endParaRPr lang="ru-RU" dirty="0"/>
          </a:p>
        </p:txBody>
      </p:sp>
      <p:sp>
        <p:nvSpPr>
          <p:cNvPr id="4" name="Левая фигурная скобка 3"/>
          <p:cNvSpPr/>
          <p:nvPr/>
        </p:nvSpPr>
        <p:spPr>
          <a:xfrm rot="5400000">
            <a:off x="6173878" y="3021012"/>
            <a:ext cx="504056" cy="29877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Левая фигурная скобка 10"/>
          <p:cNvSpPr/>
          <p:nvPr/>
        </p:nvSpPr>
        <p:spPr>
          <a:xfrm rot="5400000">
            <a:off x="3639805" y="3482673"/>
            <a:ext cx="512058" cy="207241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Левая фигурная скобка 11"/>
          <p:cNvSpPr/>
          <p:nvPr/>
        </p:nvSpPr>
        <p:spPr>
          <a:xfrm rot="5400000">
            <a:off x="7898070" y="4242050"/>
            <a:ext cx="512058" cy="4686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7884366" y="3871049"/>
            <a:ext cx="78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CRC32</a:t>
            </a:r>
            <a:endParaRPr lang="ru-RU" dirty="0"/>
          </a:p>
        </p:txBody>
      </p:sp>
      <p:pic>
        <p:nvPicPr>
          <p:cNvPr id="2050" name="Picture 2" descr="Подуровни LLC и MAC канального уровня, формат кадра Etherne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37" b="69213"/>
          <a:stretch/>
        </p:blipFill>
        <p:spPr bwMode="auto">
          <a:xfrm>
            <a:off x="2987478" y="5834277"/>
            <a:ext cx="6217502" cy="44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Подуровни LLC и MAC канального уровня, формат кадра Etherne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4" t="48430" r="874" b="42120"/>
          <a:stretch/>
        </p:blipFill>
        <p:spPr bwMode="auto">
          <a:xfrm>
            <a:off x="3275856" y="6220105"/>
            <a:ext cx="5397059" cy="38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86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222347"/>
            <a:ext cx="8784976" cy="634082"/>
          </a:xfrm>
        </p:spPr>
        <p:txBody>
          <a:bodyPr>
            <a:noAutofit/>
          </a:bodyPr>
          <a:lstStyle/>
          <a:p>
            <a:r>
              <a:rPr lang="ru-RU" sz="3200" b="1" dirty="0" smtClean="0"/>
              <a:t>Форматы кадра </a:t>
            </a:r>
            <a:r>
              <a:rPr lang="en-US" sz="3200" b="1" dirty="0" smtClean="0"/>
              <a:t>LLC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32578"/>
            <a:ext cx="9036496" cy="4968552"/>
          </a:xfrm>
        </p:spPr>
        <p:txBody>
          <a:bodyPr>
            <a:noAutofit/>
          </a:bodyPr>
          <a:lstStyle/>
          <a:p>
            <a:pPr lvl="0" indent="-255588" algn="just" eaLnBrk="0" fontAlgn="base" hangingPunct="0">
              <a:spcBef>
                <a:spcPts val="1200"/>
              </a:spcBef>
              <a:spcAft>
                <a:spcPct val="0"/>
              </a:spcAft>
            </a:pPr>
            <a:r>
              <a:rPr lang="ru-RU" sz="2000" dirty="0" smtClean="0"/>
              <a:t>Кадр </a:t>
            </a:r>
            <a:r>
              <a:rPr lang="ru-RU" sz="2000" dirty="0"/>
              <a:t>LLC обрамляется двумя однобайтовыми полями «</a:t>
            </a:r>
            <a:r>
              <a:rPr lang="ru-RU" sz="2000" dirty="0" smtClean="0"/>
              <a:t>Флаг» 01111110. </a:t>
            </a:r>
            <a:endParaRPr lang="ru-RU" sz="2000" dirty="0"/>
          </a:p>
          <a:p>
            <a:pPr marL="742950" lvl="2" indent="-255588" algn="just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ru-RU" sz="2000" dirty="0"/>
              <a:t>Флаги используются на уровне MAC для определения границ кадра LLC. </a:t>
            </a:r>
          </a:p>
          <a:p>
            <a:pPr lvl="0" indent="-255588" algn="just" eaLnBrk="0" fontAlgn="base" hangingPunct="0">
              <a:spcBef>
                <a:spcPts val="1200"/>
              </a:spcBef>
              <a:spcAft>
                <a:spcPct val="0"/>
              </a:spcAft>
            </a:pPr>
            <a:r>
              <a:rPr lang="ru-RU" sz="2000" b="1" dirty="0" smtClean="0"/>
              <a:t>Кадр </a:t>
            </a:r>
            <a:r>
              <a:rPr lang="ru-RU" sz="2000" b="1" dirty="0"/>
              <a:t>LLC вкладывается в кадр уровня MAC</a:t>
            </a:r>
            <a:r>
              <a:rPr lang="ru-RU" sz="2000" dirty="0"/>
              <a:t>: </a:t>
            </a:r>
            <a:r>
              <a:rPr lang="ru-RU" sz="2000" dirty="0" err="1" smtClean="0"/>
              <a:t>Ethernet</a:t>
            </a:r>
            <a:r>
              <a:rPr lang="ru-RU" sz="2000" dirty="0"/>
              <a:t>, </a:t>
            </a:r>
            <a:r>
              <a:rPr lang="ru-RU" sz="2000" dirty="0" err="1"/>
              <a:t>Token</a:t>
            </a:r>
            <a:r>
              <a:rPr lang="ru-RU" sz="2000" dirty="0"/>
              <a:t> </a:t>
            </a:r>
            <a:r>
              <a:rPr lang="ru-RU" sz="2000" dirty="0" err="1"/>
              <a:t>Ring</a:t>
            </a:r>
            <a:r>
              <a:rPr lang="ru-RU" sz="2000" dirty="0"/>
              <a:t>, FDDI и т. д. </a:t>
            </a:r>
            <a:endParaRPr lang="ru-RU" sz="2000" dirty="0" smtClean="0"/>
          </a:p>
          <a:p>
            <a:pPr marL="742950" lvl="2" indent="-255588" algn="just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ru-RU" sz="2000" dirty="0" smtClean="0"/>
              <a:t>флаги </a:t>
            </a:r>
            <a:r>
              <a:rPr lang="ru-RU" sz="2000" dirty="0"/>
              <a:t>кадра LLC отбрасываются.</a:t>
            </a:r>
          </a:p>
          <a:p>
            <a:pPr lvl="0" indent="-255588" algn="just" eaLnBrk="0" fontAlgn="base" hangingPunct="0">
              <a:spcBef>
                <a:spcPts val="1200"/>
              </a:spcBef>
              <a:spcAft>
                <a:spcPct val="0"/>
              </a:spcAft>
            </a:pPr>
            <a:r>
              <a:rPr lang="ru-RU" sz="2000" dirty="0"/>
              <a:t>Кадр LLC содержит поле данных и </a:t>
            </a:r>
            <a:r>
              <a:rPr lang="ru-RU" sz="2000" dirty="0" smtClean="0"/>
              <a:t>заголовок из </a:t>
            </a:r>
            <a:r>
              <a:rPr lang="ru-RU" sz="2000" dirty="0"/>
              <a:t>трех полей:</a:t>
            </a:r>
          </a:p>
          <a:p>
            <a:pPr marL="742950" lvl="2" indent="-255588" algn="just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ru-RU" sz="2000" dirty="0" smtClean="0"/>
              <a:t>Адрес </a:t>
            </a:r>
            <a:r>
              <a:rPr lang="ru-RU" sz="2000" dirty="0"/>
              <a:t>точки входа службы назначения (</a:t>
            </a:r>
            <a:r>
              <a:rPr lang="ru-RU" sz="1800" dirty="0" err="1"/>
              <a:t>Destination</a:t>
            </a:r>
            <a:r>
              <a:rPr lang="ru-RU" sz="1800" dirty="0"/>
              <a:t> </a:t>
            </a:r>
            <a:r>
              <a:rPr lang="ru-RU" sz="1800" dirty="0" err="1"/>
              <a:t>Service</a:t>
            </a:r>
            <a:r>
              <a:rPr lang="ru-RU" sz="1800" dirty="0"/>
              <a:t> </a:t>
            </a:r>
            <a:r>
              <a:rPr lang="ru-RU" sz="1800" dirty="0" err="1"/>
              <a:t>Access</a:t>
            </a:r>
            <a:r>
              <a:rPr lang="ru-RU" sz="1800" dirty="0"/>
              <a:t> </a:t>
            </a:r>
            <a:r>
              <a:rPr lang="ru-RU" sz="1800" dirty="0" err="1"/>
              <a:t>Point</a:t>
            </a:r>
            <a:r>
              <a:rPr lang="ru-RU" sz="1800" dirty="0"/>
              <a:t>, </a:t>
            </a:r>
            <a:r>
              <a:rPr lang="ru-RU" sz="1800" b="1" dirty="0" smtClean="0"/>
              <a:t>DSAP</a:t>
            </a:r>
            <a:r>
              <a:rPr lang="ru-RU" sz="1800" dirty="0" smtClean="0"/>
              <a:t>)</a:t>
            </a:r>
          </a:p>
          <a:p>
            <a:pPr marL="1260475" lvl="4" indent="-342900" algn="just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Адрес принимающей службы верхнего уровня </a:t>
            </a:r>
            <a:r>
              <a:rPr lang="en-US" dirty="0" smtClean="0"/>
              <a:t>OSI</a:t>
            </a:r>
            <a:r>
              <a:rPr lang="ru-RU" dirty="0" smtClean="0"/>
              <a:t>, (напр. </a:t>
            </a:r>
            <a:r>
              <a:rPr lang="en-US" dirty="0" smtClean="0"/>
              <a:t>IP)</a:t>
            </a:r>
            <a:endParaRPr lang="ru-RU" dirty="0" smtClean="0"/>
          </a:p>
          <a:p>
            <a:pPr marL="742950" lvl="2" indent="-255588" algn="just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ru-RU" sz="2000" dirty="0"/>
              <a:t>Адрес точки входа службы источника (</a:t>
            </a:r>
            <a:r>
              <a:rPr lang="ru-RU" sz="2000" dirty="0" err="1"/>
              <a:t>Source</a:t>
            </a:r>
            <a:r>
              <a:rPr lang="ru-RU" sz="2000" dirty="0"/>
              <a:t> </a:t>
            </a:r>
            <a:r>
              <a:rPr lang="ru-RU" sz="2000" dirty="0" err="1"/>
              <a:t>Service</a:t>
            </a:r>
            <a:r>
              <a:rPr lang="ru-RU" sz="2000" dirty="0"/>
              <a:t> </a:t>
            </a:r>
            <a:r>
              <a:rPr lang="ru-RU" sz="2000" dirty="0" err="1"/>
              <a:t>Access</a:t>
            </a:r>
            <a:r>
              <a:rPr lang="ru-RU" sz="2000" dirty="0"/>
              <a:t> </a:t>
            </a:r>
            <a:r>
              <a:rPr lang="ru-RU" sz="2000" dirty="0" err="1"/>
              <a:t>Point</a:t>
            </a:r>
            <a:r>
              <a:rPr lang="ru-RU" sz="2000" dirty="0"/>
              <a:t>, </a:t>
            </a:r>
            <a:r>
              <a:rPr lang="ru-RU" sz="2000" b="1" dirty="0"/>
              <a:t>SSAP</a:t>
            </a:r>
            <a:r>
              <a:rPr lang="ru-RU" sz="2000" dirty="0" smtClean="0"/>
              <a:t>)</a:t>
            </a:r>
          </a:p>
          <a:p>
            <a:pPr marL="1230312" lvl="3" indent="-285750" algn="just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dirty="0" smtClean="0"/>
              <a:t>Адрес отправляющей </a:t>
            </a:r>
            <a:r>
              <a:rPr lang="ru-RU" dirty="0"/>
              <a:t>службы верхнего уровня </a:t>
            </a:r>
            <a:r>
              <a:rPr lang="en-US" dirty="0" smtClean="0"/>
              <a:t>OSI</a:t>
            </a:r>
            <a:endParaRPr lang="ru-RU" dirty="0" smtClean="0"/>
          </a:p>
          <a:p>
            <a:pPr marL="742950" lvl="2" indent="-255588" algn="just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ru-RU" sz="2000" dirty="0" smtClean="0"/>
              <a:t>Управляющее поле (</a:t>
            </a:r>
            <a:r>
              <a:rPr lang="ru-RU" sz="2000" b="1" dirty="0" err="1" smtClean="0"/>
              <a:t>Control</a:t>
            </a:r>
            <a:r>
              <a:rPr lang="ru-RU" sz="2000" dirty="0" smtClean="0"/>
              <a:t>) – особые настройки</a:t>
            </a:r>
          </a:p>
          <a:p>
            <a:pPr lvl="0" indent="-255588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sz="2000" dirty="0"/>
          </a:p>
        </p:txBody>
      </p:sp>
      <p:pic>
        <p:nvPicPr>
          <p:cNvPr id="5" name="Picture 4" descr="https://habrastorage.org/getpro/habr/post_images/dba/006/ddc/dba006ddcb2a1c696367e92d06a4d5a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846" y="5139297"/>
            <a:ext cx="5622627" cy="117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72885" y="5501906"/>
            <a:ext cx="231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Ethernet 802.3/LLC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6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9036496" cy="562074"/>
          </a:xfrm>
        </p:spPr>
        <p:txBody>
          <a:bodyPr>
            <a:normAutofit fontScale="90000"/>
          </a:bodyPr>
          <a:lstStyle/>
          <a:p>
            <a:r>
              <a:rPr lang="ru-RU" sz="3600" b="1" dirty="0" smtClean="0"/>
              <a:t>Формат кадра </a:t>
            </a:r>
            <a:r>
              <a:rPr lang="en-US" sz="3600" b="1" dirty="0" smtClean="0"/>
              <a:t>SNAP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764704"/>
            <a:ext cx="8928992" cy="5184576"/>
          </a:xfrm>
        </p:spPr>
        <p:txBody>
          <a:bodyPr>
            <a:normAutofit fontScale="62500" lnSpcReduction="20000"/>
          </a:bodyPr>
          <a:lstStyle/>
          <a:p>
            <a:pPr marL="182563" indent="-160338">
              <a:lnSpc>
                <a:spcPct val="120000"/>
              </a:lnSpc>
              <a:spcBef>
                <a:spcPts val="600"/>
              </a:spcBef>
            </a:pPr>
            <a:r>
              <a:rPr lang="ru-RU" b="1" dirty="0">
                <a:solidFill>
                  <a:srgbClr val="000000"/>
                </a:solidFill>
                <a:latin typeface="+mj-lt"/>
              </a:rPr>
              <a:t>SNAP </a:t>
            </a:r>
            <a:r>
              <a:rPr lang="ru-RU" b="1" dirty="0" smtClean="0">
                <a:solidFill>
                  <a:srgbClr val="000000"/>
                </a:solidFill>
                <a:latin typeface="+mj-lt"/>
              </a:rPr>
              <a:t>протокол</a:t>
            </a:r>
            <a:r>
              <a:rPr lang="ru-RU" b="1" dirty="0">
                <a:solidFill>
                  <a:srgbClr val="000000"/>
                </a:solidFill>
                <a:latin typeface="+mj-lt"/>
              </a:rPr>
              <a:t>, вложенный в протокол LLC</a:t>
            </a:r>
            <a:endParaRPr lang="en-US" b="1" dirty="0">
              <a:solidFill>
                <a:srgbClr val="000000"/>
              </a:solidFill>
              <a:latin typeface="+mj-lt"/>
            </a:endParaRPr>
          </a:p>
          <a:p>
            <a:pPr marL="582613" lvl="1" indent="-160338">
              <a:lnSpc>
                <a:spcPct val="120000"/>
              </a:lnSpc>
              <a:spcBef>
                <a:spcPts val="600"/>
              </a:spcBef>
            </a:pPr>
            <a:r>
              <a:rPr lang="ru-RU" sz="3000" dirty="0" smtClean="0">
                <a:solidFill>
                  <a:srgbClr val="000000"/>
                </a:solidFill>
                <a:latin typeface="+mj-lt"/>
              </a:rPr>
              <a:t>В полях </a:t>
            </a:r>
            <a:r>
              <a:rPr lang="ru-RU" sz="3000" dirty="0">
                <a:solidFill>
                  <a:srgbClr val="000000"/>
                </a:solidFill>
                <a:latin typeface="+mj-lt"/>
              </a:rPr>
              <a:t>DSAP и SSAP записывается код </a:t>
            </a:r>
            <a:r>
              <a:rPr lang="ru-RU" sz="3000" dirty="0" err="1">
                <a:solidFill>
                  <a:srgbClr val="000000"/>
                </a:solidFill>
                <a:latin typeface="+mj-lt"/>
              </a:rPr>
              <a:t>ОхАА</a:t>
            </a:r>
            <a:r>
              <a:rPr lang="ru-RU" sz="3000" dirty="0">
                <a:solidFill>
                  <a:srgbClr val="000000"/>
                </a:solidFill>
                <a:latin typeface="+mj-lt"/>
              </a:rPr>
              <a:t>, </a:t>
            </a:r>
            <a:r>
              <a:rPr lang="en-US" sz="3000" dirty="0" smtClean="0">
                <a:solidFill>
                  <a:srgbClr val="000000"/>
                </a:solidFill>
                <a:latin typeface="+mj-lt"/>
              </a:rPr>
              <a:t>(</a:t>
            </a:r>
            <a:r>
              <a:rPr lang="ru-RU" sz="3000" dirty="0" smtClean="0">
                <a:solidFill>
                  <a:srgbClr val="000000"/>
                </a:solidFill>
                <a:latin typeface="+mj-lt"/>
              </a:rPr>
              <a:t>код SNAP</a:t>
            </a:r>
            <a:r>
              <a:rPr lang="en-US" sz="3000" dirty="0" smtClean="0">
                <a:solidFill>
                  <a:srgbClr val="000000"/>
                </a:solidFill>
                <a:latin typeface="+mj-lt"/>
              </a:rPr>
              <a:t>)</a:t>
            </a:r>
            <a:r>
              <a:rPr lang="ru-RU" sz="3000" dirty="0" smtClean="0">
                <a:solidFill>
                  <a:srgbClr val="000000"/>
                </a:solidFill>
                <a:latin typeface="+mj-lt"/>
              </a:rPr>
              <a:t>.</a:t>
            </a:r>
            <a:endParaRPr lang="en-US" sz="3000" dirty="0">
              <a:solidFill>
                <a:srgbClr val="000000"/>
              </a:solidFill>
              <a:latin typeface="+mj-lt"/>
            </a:endParaRPr>
          </a:p>
          <a:p>
            <a:pPr marL="582613" lvl="1" indent="-160338">
              <a:lnSpc>
                <a:spcPct val="120000"/>
              </a:lnSpc>
              <a:spcBef>
                <a:spcPts val="600"/>
              </a:spcBef>
            </a:pPr>
            <a:r>
              <a:rPr lang="ru-RU" sz="3000" dirty="0" smtClean="0">
                <a:solidFill>
                  <a:srgbClr val="000000"/>
                </a:solidFill>
                <a:latin typeface="+mj-lt"/>
              </a:rPr>
              <a:t>В поле </a:t>
            </a:r>
            <a:r>
              <a:rPr lang="ru-RU" sz="3000" dirty="0" err="1">
                <a:solidFill>
                  <a:srgbClr val="000000"/>
                </a:solidFill>
                <a:latin typeface="+mj-lt"/>
              </a:rPr>
              <a:t>Control</a:t>
            </a:r>
            <a:r>
              <a:rPr lang="ru-RU" sz="3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ru-RU" sz="3000" dirty="0" smtClean="0">
                <a:solidFill>
                  <a:srgbClr val="000000"/>
                </a:solidFill>
                <a:latin typeface="+mj-lt"/>
              </a:rPr>
              <a:t>в </a:t>
            </a:r>
            <a:r>
              <a:rPr lang="ru-RU" sz="3000" dirty="0">
                <a:solidFill>
                  <a:srgbClr val="000000"/>
                </a:solidFill>
                <a:latin typeface="+mj-lt"/>
              </a:rPr>
              <a:t>0х03, </a:t>
            </a:r>
            <a:r>
              <a:rPr lang="ru-RU" sz="3000" dirty="0" smtClean="0">
                <a:solidFill>
                  <a:srgbClr val="000000"/>
                </a:solidFill>
                <a:latin typeface="+mj-lt"/>
              </a:rPr>
              <a:t>- использование </a:t>
            </a:r>
            <a:r>
              <a:rPr lang="ru-RU" sz="3000" dirty="0">
                <a:solidFill>
                  <a:srgbClr val="000000"/>
                </a:solidFill>
                <a:latin typeface="+mj-lt"/>
              </a:rPr>
              <a:t>ненумерованных кадров.</a:t>
            </a:r>
            <a:endParaRPr lang="en-US" sz="3000" dirty="0">
              <a:solidFill>
                <a:srgbClr val="000000"/>
              </a:solidFill>
              <a:latin typeface="+mj-lt"/>
            </a:endParaRPr>
          </a:p>
          <a:p>
            <a:pPr marL="582613" lvl="1" indent="-160338">
              <a:lnSpc>
                <a:spcPct val="120000"/>
              </a:lnSpc>
              <a:spcBef>
                <a:spcPts val="600"/>
              </a:spcBef>
            </a:pPr>
            <a:r>
              <a:rPr lang="ru-RU" sz="3000" dirty="0">
                <a:solidFill>
                  <a:srgbClr val="000000"/>
                </a:solidFill>
                <a:latin typeface="+mj-lt"/>
              </a:rPr>
              <a:t>Заголовок SNAP является дополнением к заголовку LLC, поэтому он допустим не только в кадрах </a:t>
            </a:r>
            <a:r>
              <a:rPr lang="ru-RU" sz="3000" dirty="0" err="1">
                <a:solidFill>
                  <a:srgbClr val="000000"/>
                </a:solidFill>
                <a:latin typeface="+mj-lt"/>
              </a:rPr>
              <a:t>Ethernet</a:t>
            </a:r>
            <a:r>
              <a:rPr lang="ru-RU" sz="3000" dirty="0">
                <a:solidFill>
                  <a:srgbClr val="000000"/>
                </a:solidFill>
                <a:latin typeface="+mj-lt"/>
              </a:rPr>
              <a:t>, но и в кадрах протоколов других технологий 802.</a:t>
            </a:r>
          </a:p>
          <a:p>
            <a:pPr marL="182563" indent="-160338">
              <a:lnSpc>
                <a:spcPct val="120000"/>
              </a:lnSpc>
              <a:spcBef>
                <a:spcPts val="600"/>
              </a:spcBef>
            </a:pPr>
            <a:r>
              <a:rPr lang="ru-RU" b="1" dirty="0">
                <a:solidFill>
                  <a:srgbClr val="000000"/>
                </a:solidFill>
                <a:latin typeface="+mj-lt"/>
              </a:rPr>
              <a:t>Поле </a:t>
            </a:r>
            <a:r>
              <a:rPr lang="en-US" b="1" dirty="0">
                <a:solidFill>
                  <a:srgbClr val="000000"/>
                </a:solidFill>
                <a:latin typeface="+mj-lt"/>
              </a:rPr>
              <a:t>PID </a:t>
            </a:r>
            <a:r>
              <a:rPr lang="ru-RU" b="1" dirty="0">
                <a:solidFill>
                  <a:srgbClr val="000000"/>
                </a:solidFill>
                <a:latin typeface="+mj-lt"/>
              </a:rPr>
              <a:t>2-х байта  </a:t>
            </a:r>
            <a:endParaRPr lang="en-US" b="1" dirty="0">
              <a:solidFill>
                <a:srgbClr val="000000"/>
              </a:solidFill>
              <a:latin typeface="+mj-lt"/>
            </a:endParaRPr>
          </a:p>
          <a:p>
            <a:pPr marL="582613" lvl="1" indent="-160338">
              <a:lnSpc>
                <a:spcPct val="120000"/>
              </a:lnSpc>
              <a:spcBef>
                <a:spcPts val="600"/>
              </a:spcBef>
            </a:pPr>
            <a:r>
              <a:rPr lang="ru-RU" sz="3000" dirty="0" smtClean="0">
                <a:solidFill>
                  <a:srgbClr val="000000"/>
                </a:solidFill>
                <a:latin typeface="+mj-lt"/>
              </a:rPr>
              <a:t> Повторяет</a:t>
            </a:r>
            <a:r>
              <a:rPr lang="en-US" sz="3000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ru-RU" sz="3000" dirty="0" err="1">
                <a:solidFill>
                  <a:srgbClr val="000000"/>
                </a:solidFill>
                <a:latin typeface="+mj-lt"/>
              </a:rPr>
              <a:t>Type</a:t>
            </a:r>
            <a:r>
              <a:rPr lang="ru-RU" sz="3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ru-RU" sz="3000" dirty="0" err="1">
                <a:solidFill>
                  <a:srgbClr val="000000"/>
                </a:solidFill>
                <a:latin typeface="+mj-lt"/>
              </a:rPr>
              <a:t>Ethernet</a:t>
            </a:r>
            <a:r>
              <a:rPr lang="ru-RU" sz="3000" dirty="0">
                <a:solidFill>
                  <a:srgbClr val="000000"/>
                </a:solidFill>
                <a:latin typeface="+mj-lt"/>
              </a:rPr>
              <a:t> II </a:t>
            </a:r>
            <a:endParaRPr lang="en-US" sz="3000" dirty="0">
              <a:solidFill>
                <a:srgbClr val="000000"/>
              </a:solidFill>
              <a:latin typeface="+mj-lt"/>
            </a:endParaRPr>
          </a:p>
          <a:p>
            <a:pPr marL="982663" lvl="2" indent="-160338">
              <a:lnSpc>
                <a:spcPct val="120000"/>
              </a:lnSpc>
              <a:spcBef>
                <a:spcPts val="600"/>
              </a:spcBef>
            </a:pPr>
            <a:r>
              <a:rPr lang="ru-RU" sz="3000" dirty="0">
                <a:solidFill>
                  <a:srgbClr val="000000"/>
                </a:solidFill>
                <a:latin typeface="+mj-lt"/>
              </a:rPr>
              <a:t>в нем используются те же значения кодов протоколов. </a:t>
            </a:r>
            <a:endParaRPr lang="en-US" sz="3000" dirty="0">
              <a:solidFill>
                <a:srgbClr val="000000"/>
              </a:solidFill>
              <a:latin typeface="+mj-lt"/>
            </a:endParaRPr>
          </a:p>
          <a:p>
            <a:pPr marL="582613" lvl="1" indent="-160338">
              <a:lnSpc>
                <a:spcPct val="120000"/>
              </a:lnSpc>
              <a:spcBef>
                <a:spcPts val="600"/>
              </a:spcBef>
            </a:pPr>
            <a:r>
              <a:rPr lang="ru-RU" sz="3000" dirty="0" smtClean="0">
                <a:solidFill>
                  <a:srgbClr val="000000"/>
                </a:solidFill>
                <a:latin typeface="+mj-lt"/>
              </a:rPr>
              <a:t> Поле </a:t>
            </a:r>
            <a:r>
              <a:rPr lang="ru-RU" sz="3000" dirty="0">
                <a:solidFill>
                  <a:srgbClr val="000000"/>
                </a:solidFill>
                <a:latin typeface="+mj-lt"/>
              </a:rPr>
              <a:t>OUI (</a:t>
            </a:r>
            <a:r>
              <a:rPr lang="ru-RU" sz="3000" dirty="0" err="1">
                <a:solidFill>
                  <a:srgbClr val="000000"/>
                </a:solidFill>
                <a:latin typeface="+mj-lt"/>
              </a:rPr>
              <a:t>Organizationally</a:t>
            </a:r>
            <a:r>
              <a:rPr lang="ru-RU" sz="3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ru-RU" sz="3000" dirty="0" err="1">
                <a:solidFill>
                  <a:srgbClr val="000000"/>
                </a:solidFill>
                <a:latin typeface="+mj-lt"/>
              </a:rPr>
              <a:t>Unique</a:t>
            </a:r>
            <a:r>
              <a:rPr lang="ru-RU" sz="3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ru-RU" sz="3000" dirty="0" err="1">
                <a:solidFill>
                  <a:srgbClr val="000000"/>
                </a:solidFill>
                <a:latin typeface="+mj-lt"/>
              </a:rPr>
              <a:t>Identifier</a:t>
            </a:r>
            <a:r>
              <a:rPr lang="ru-RU" sz="3000" dirty="0">
                <a:solidFill>
                  <a:srgbClr val="000000"/>
                </a:solidFill>
                <a:latin typeface="+mj-lt"/>
              </a:rPr>
              <a:t>) определяет идентификатор организации, которая контролирует коды протоколов в поле </a:t>
            </a:r>
            <a:r>
              <a:rPr lang="ru-RU" sz="3000" dirty="0" err="1">
                <a:solidFill>
                  <a:srgbClr val="000000"/>
                </a:solidFill>
                <a:latin typeface="+mj-lt"/>
              </a:rPr>
              <a:t>Type</a:t>
            </a:r>
            <a:r>
              <a:rPr lang="ru-RU" sz="3000" dirty="0">
                <a:solidFill>
                  <a:srgbClr val="000000"/>
                </a:solidFill>
                <a:latin typeface="+mj-lt"/>
              </a:rPr>
              <a:t>. </a:t>
            </a:r>
            <a:endParaRPr lang="en-US" sz="3000" dirty="0">
              <a:solidFill>
                <a:srgbClr val="000000"/>
              </a:solidFill>
              <a:latin typeface="+mj-lt"/>
            </a:endParaRPr>
          </a:p>
          <a:p>
            <a:pPr marL="182563" indent="-160338">
              <a:lnSpc>
                <a:spcPct val="120000"/>
              </a:lnSpc>
              <a:spcBef>
                <a:spcPts val="600"/>
              </a:spcBef>
            </a:pPr>
            <a:r>
              <a:rPr lang="ru-RU" b="1" dirty="0">
                <a:solidFill>
                  <a:srgbClr val="000000"/>
                </a:solidFill>
                <a:latin typeface="+mj-lt"/>
              </a:rPr>
              <a:t>С помощью заголовка SNAP </a:t>
            </a:r>
            <a:endParaRPr lang="en-US" b="1" dirty="0">
              <a:solidFill>
                <a:srgbClr val="000000"/>
              </a:solidFill>
              <a:latin typeface="+mj-lt"/>
            </a:endParaRPr>
          </a:p>
          <a:p>
            <a:pPr marL="582613" lvl="1" indent="-160338">
              <a:lnSpc>
                <a:spcPct val="120000"/>
              </a:lnSpc>
              <a:spcBef>
                <a:spcPts val="600"/>
              </a:spcBef>
            </a:pPr>
            <a:r>
              <a:rPr lang="ru-RU" sz="3200" dirty="0" smtClean="0">
                <a:solidFill>
                  <a:srgbClr val="000000"/>
                </a:solidFill>
                <a:latin typeface="+mj-lt"/>
              </a:rPr>
              <a:t> достигнута </a:t>
            </a:r>
            <a:r>
              <a:rPr lang="ru-RU" sz="3200" dirty="0">
                <a:solidFill>
                  <a:srgbClr val="000000"/>
                </a:solidFill>
                <a:latin typeface="+mj-lt"/>
              </a:rPr>
              <a:t>совместимость с кодами протоколов в кадрах </a:t>
            </a:r>
            <a:r>
              <a:rPr lang="ru-RU" sz="3200" dirty="0" err="1">
                <a:solidFill>
                  <a:srgbClr val="000000"/>
                </a:solidFill>
                <a:latin typeface="+mj-lt"/>
              </a:rPr>
              <a:t>Ethernet</a:t>
            </a:r>
            <a:r>
              <a:rPr lang="ru-RU" sz="3200" dirty="0">
                <a:solidFill>
                  <a:srgbClr val="000000"/>
                </a:solidFill>
                <a:latin typeface="+mj-lt"/>
              </a:rPr>
              <a:t> II, </a:t>
            </a:r>
            <a:endParaRPr lang="en-US" sz="3200" dirty="0">
              <a:solidFill>
                <a:srgbClr val="000000"/>
              </a:solidFill>
              <a:latin typeface="+mj-lt"/>
            </a:endParaRPr>
          </a:p>
          <a:p>
            <a:pPr marL="582613" lvl="1" indent="-160338">
              <a:lnSpc>
                <a:spcPct val="120000"/>
              </a:lnSpc>
              <a:spcBef>
                <a:spcPts val="600"/>
              </a:spcBef>
            </a:pPr>
            <a:r>
              <a:rPr lang="ru-RU" sz="3200" dirty="0" smtClean="0">
                <a:solidFill>
                  <a:srgbClr val="000000"/>
                </a:solidFill>
                <a:latin typeface="+mj-lt"/>
              </a:rPr>
              <a:t> создана </a:t>
            </a:r>
            <a:r>
              <a:rPr lang="ru-RU" sz="3200" dirty="0">
                <a:solidFill>
                  <a:srgbClr val="000000"/>
                </a:solidFill>
                <a:latin typeface="+mj-lt"/>
              </a:rPr>
              <a:t>универсальная схема кодирования протоколов. </a:t>
            </a:r>
            <a:endParaRPr lang="ru-RU" sz="3200" dirty="0">
              <a:latin typeface="+mj-lt"/>
            </a:endParaRPr>
          </a:p>
          <a:p>
            <a:endParaRPr lang="en-US" dirty="0" smtClean="0"/>
          </a:p>
          <a:p>
            <a:endParaRPr lang="ru-RU" dirty="0" smtClean="0"/>
          </a:p>
          <a:p>
            <a:endParaRPr lang="ru-RU" dirty="0"/>
          </a:p>
        </p:txBody>
      </p:sp>
      <p:pic>
        <p:nvPicPr>
          <p:cNvPr id="16" name="Picture 8" descr="https://habrastorage.org/getpro/habr/post_images/18b/9c4/871/18b9c487197e2495dee186a36f0798a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671" y="5378971"/>
            <a:ext cx="6915150" cy="1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07504" y="5733256"/>
            <a:ext cx="231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802.3/SNAP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05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Стандарт </a:t>
            </a:r>
            <a:r>
              <a:rPr lang="ru-RU" dirty="0" err="1" smtClean="0"/>
              <a:t>Ethernet</a:t>
            </a:r>
            <a:r>
              <a:rPr lang="ru-RU" dirty="0" smtClean="0"/>
              <a:t> </a:t>
            </a:r>
            <a:r>
              <a:rPr lang="en-US" dirty="0" smtClean="0"/>
              <a:t>DXI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7232848" cy="1752600"/>
          </a:xfrm>
        </p:spPr>
        <p:txBody>
          <a:bodyPr/>
          <a:lstStyle/>
          <a:p>
            <a:r>
              <a:rPr lang="ru-RU" b="1" dirty="0" smtClean="0"/>
              <a:t>Лекция 10</a:t>
            </a:r>
            <a:r>
              <a:rPr lang="ru-RU" b="1" dirty="0"/>
              <a:t>. Локальная  сеть </a:t>
            </a:r>
            <a:r>
              <a:rPr lang="ru-RU" b="1" dirty="0" err="1" smtClean="0"/>
              <a:t>Ethernet</a:t>
            </a:r>
            <a:endParaRPr lang="ru-RU" b="1" dirty="0" smtClean="0"/>
          </a:p>
          <a:p>
            <a:r>
              <a:rPr lang="ru-RU" dirty="0"/>
              <a:t>Аппаратные средства телекоммуникационных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40740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9901" y="116632"/>
            <a:ext cx="8147248" cy="706090"/>
          </a:xfrm>
        </p:spPr>
        <p:txBody>
          <a:bodyPr>
            <a:normAutofit/>
          </a:bodyPr>
          <a:lstStyle/>
          <a:p>
            <a:r>
              <a:rPr lang="ru-RU" sz="2900" b="1" dirty="0"/>
              <a:t>Классический </a:t>
            </a:r>
            <a:r>
              <a:rPr lang="en-US" sz="2900" b="1" dirty="0"/>
              <a:t>Ethernet</a:t>
            </a:r>
            <a:r>
              <a:rPr lang="ru-RU" sz="2900" b="1" dirty="0"/>
              <a:t>. Физический уровень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045" y="787599"/>
            <a:ext cx="8640960" cy="3960440"/>
          </a:xfrm>
        </p:spPr>
        <p:txBody>
          <a:bodyPr>
            <a:normAutofit/>
          </a:bodyPr>
          <a:lstStyle/>
          <a:p>
            <a:r>
              <a:rPr lang="ru-RU" sz="2400" b="1" dirty="0"/>
              <a:t>Классический </a:t>
            </a:r>
            <a:r>
              <a:rPr lang="ru-RU" sz="2400" b="1" dirty="0" err="1"/>
              <a:t>Ethernet</a:t>
            </a:r>
            <a:r>
              <a:rPr lang="ru-RU" sz="2400" b="1" dirty="0"/>
              <a:t> </a:t>
            </a:r>
            <a:r>
              <a:rPr lang="ru-RU" sz="2400" dirty="0"/>
              <a:t>— это один длинный кабель, обвивающий здание, к </a:t>
            </a:r>
            <a:r>
              <a:rPr lang="ru-RU" sz="2400" dirty="0" smtClean="0"/>
              <a:t>которому </a:t>
            </a:r>
            <a:r>
              <a:rPr lang="ru-RU" sz="2400" dirty="0"/>
              <a:t>подключаются компьютеры</a:t>
            </a:r>
            <a:r>
              <a:rPr lang="ru-RU" sz="2400" dirty="0" smtClean="0"/>
              <a:t>.</a:t>
            </a:r>
          </a:p>
          <a:p>
            <a:r>
              <a:rPr lang="ru-RU" sz="2400" b="1" dirty="0"/>
              <a:t>Кодировка</a:t>
            </a:r>
            <a:r>
              <a:rPr lang="ru-RU" sz="2400" dirty="0"/>
              <a:t> - манчестерского кода.</a:t>
            </a:r>
          </a:p>
          <a:p>
            <a:r>
              <a:rPr lang="ru-RU" sz="2400" b="1" dirty="0" smtClean="0"/>
              <a:t>повторители </a:t>
            </a:r>
            <a:r>
              <a:rPr lang="ru-RU" sz="2400" dirty="0" smtClean="0"/>
              <a:t>(ретрансляторы </a:t>
            </a:r>
            <a:r>
              <a:rPr lang="ru-RU" sz="2400" b="1" dirty="0" err="1" smtClean="0"/>
              <a:t>repeaters</a:t>
            </a:r>
            <a:r>
              <a:rPr lang="ru-RU" sz="2400" dirty="0"/>
              <a:t>) - построения </a:t>
            </a:r>
            <a:r>
              <a:rPr lang="ru-RU" sz="2400" dirty="0" smtClean="0"/>
              <a:t>больших  </a:t>
            </a:r>
            <a:r>
              <a:rPr lang="ru-RU" sz="2400" dirty="0" err="1" smtClean="0"/>
              <a:t>стей</a:t>
            </a:r>
            <a:r>
              <a:rPr lang="ru-RU" sz="2400" dirty="0" smtClean="0"/>
              <a:t>. </a:t>
            </a:r>
          </a:p>
          <a:p>
            <a:pPr lvl="1"/>
            <a:r>
              <a:rPr lang="ru-RU" sz="2000" dirty="0" smtClean="0"/>
              <a:t>два </a:t>
            </a:r>
            <a:r>
              <a:rPr lang="ru-RU" sz="2000" dirty="0"/>
              <a:t>приемопередатчика должны располагаться на расстоянии не более 2,5 км и между ними должно быть не более четырех повторителей.</a:t>
            </a:r>
          </a:p>
          <a:p>
            <a:endParaRPr lang="ru-RU" sz="2400" dirty="0" smtClean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019" y="4293096"/>
            <a:ext cx="7361312" cy="2012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511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ÐÐ°ÑÑÐ¸Ð½ÐºÐ¸ Ð¿Ð¾ Ð·Ð°Ð¿ÑÐ¾ÑÑ think cable bnc Etherne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627" y="4917575"/>
            <a:ext cx="2701645" cy="180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47248" cy="706090"/>
          </a:xfrm>
        </p:spPr>
        <p:txBody>
          <a:bodyPr>
            <a:normAutofit fontScale="90000"/>
          </a:bodyPr>
          <a:lstStyle/>
          <a:p>
            <a:r>
              <a:rPr lang="ru-RU" sz="3200" b="1" dirty="0" smtClean="0"/>
              <a:t>Классический </a:t>
            </a:r>
            <a:r>
              <a:rPr lang="en-US" sz="3200" b="1" dirty="0" smtClean="0"/>
              <a:t>Ethernet</a:t>
            </a:r>
            <a:r>
              <a:rPr lang="ru-RU" sz="3600" b="1" dirty="0" smtClean="0"/>
              <a:t>. </a:t>
            </a:r>
            <a:r>
              <a:rPr lang="ru-RU" sz="3600" b="1" dirty="0"/>
              <a:t>Физический уровень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0566" y="1004935"/>
            <a:ext cx="8640960" cy="5328592"/>
          </a:xfrm>
        </p:spPr>
        <p:txBody>
          <a:bodyPr>
            <a:normAutofit/>
          </a:bodyPr>
          <a:lstStyle/>
          <a:p>
            <a:r>
              <a:rPr lang="ru-RU" sz="2400" b="1" dirty="0" smtClean="0"/>
              <a:t>«Толстый» коаксиальный кабель </a:t>
            </a:r>
            <a:r>
              <a:rPr lang="en-US" sz="2400" b="1" dirty="0"/>
              <a:t>Ethernet </a:t>
            </a:r>
            <a:r>
              <a:rPr lang="en-US" sz="2400" dirty="0"/>
              <a:t>(</a:t>
            </a:r>
            <a:r>
              <a:rPr lang="en-US" sz="2400" b="1" dirty="0"/>
              <a:t>thick Ethernet</a:t>
            </a:r>
            <a:r>
              <a:rPr lang="en-US" sz="2400" dirty="0"/>
              <a:t>), </a:t>
            </a:r>
            <a:endParaRPr lang="ru-RU" sz="2400" dirty="0" smtClean="0"/>
          </a:p>
          <a:p>
            <a:pPr lvl="1"/>
            <a:r>
              <a:rPr lang="ru-RU" sz="2000" dirty="0" smtClean="0"/>
              <a:t>Максимальная длина 500 м.</a:t>
            </a:r>
          </a:p>
          <a:p>
            <a:pPr lvl="1"/>
            <a:r>
              <a:rPr lang="ru-RU" sz="2000" dirty="0" smtClean="0"/>
              <a:t>Поддержка 100 машин.</a:t>
            </a:r>
          </a:p>
          <a:p>
            <a:r>
              <a:rPr lang="ru-RU" sz="2400" b="1" dirty="0" smtClean="0"/>
              <a:t>«Тонкий» коаксиальный кабель  </a:t>
            </a:r>
            <a:r>
              <a:rPr lang="ru-RU" sz="2400" b="1" dirty="0" err="1" smtClean="0"/>
              <a:t>Ethernet</a:t>
            </a:r>
            <a:r>
              <a:rPr lang="ru-RU" sz="2400" b="1" dirty="0" smtClean="0"/>
              <a:t> </a:t>
            </a:r>
            <a:r>
              <a:rPr lang="ru-RU" sz="2400" dirty="0" smtClean="0"/>
              <a:t>(</a:t>
            </a:r>
            <a:r>
              <a:rPr lang="ru-RU" sz="2400" b="1" dirty="0" err="1" smtClean="0"/>
              <a:t>thin</a:t>
            </a:r>
            <a:r>
              <a:rPr lang="ru-RU" sz="2400" b="1" dirty="0" smtClean="0"/>
              <a:t> </a:t>
            </a:r>
            <a:r>
              <a:rPr lang="ru-RU" sz="2400" b="1" dirty="0" err="1" smtClean="0"/>
              <a:t>Ethernet</a:t>
            </a:r>
            <a:r>
              <a:rPr lang="ru-RU" sz="2400" dirty="0" smtClean="0"/>
              <a:t>); </a:t>
            </a:r>
          </a:p>
          <a:p>
            <a:pPr lvl="1"/>
            <a:r>
              <a:rPr lang="ru-RU" sz="2000" dirty="0" smtClean="0"/>
              <a:t>дешевле </a:t>
            </a:r>
            <a:r>
              <a:rPr lang="ru-RU" sz="2000" dirty="0"/>
              <a:t>и проще в </a:t>
            </a:r>
            <a:r>
              <a:rPr lang="ru-RU" sz="2000" dirty="0" smtClean="0"/>
              <a:t>установке</a:t>
            </a:r>
          </a:p>
          <a:p>
            <a:pPr lvl="1"/>
            <a:r>
              <a:rPr lang="ru-RU" sz="2000" dirty="0" smtClean="0"/>
              <a:t>длина </a:t>
            </a:r>
            <a:r>
              <a:rPr lang="ru-RU" sz="2000" dirty="0"/>
              <a:t>сегмента </a:t>
            </a:r>
            <a:r>
              <a:rPr lang="ru-RU" sz="2000" dirty="0" smtClean="0"/>
              <a:t>не более 185 </a:t>
            </a:r>
            <a:r>
              <a:rPr lang="ru-RU" sz="2000" dirty="0"/>
              <a:t>метров </a:t>
            </a:r>
            <a:endParaRPr lang="ru-RU" sz="2000" dirty="0" smtClean="0"/>
          </a:p>
          <a:p>
            <a:pPr lvl="1"/>
            <a:r>
              <a:rPr lang="ru-RU" sz="2000" dirty="0" smtClean="0"/>
              <a:t>каждый сегмент поддерживал </a:t>
            </a:r>
            <a:r>
              <a:rPr lang="ru-RU" sz="2000" dirty="0"/>
              <a:t>не более 30 машин </a:t>
            </a:r>
            <a:endParaRPr lang="ru-RU" sz="2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724128" y="4732909"/>
            <a:ext cx="1660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/>
              <a:t>Тонкий кабель </a:t>
            </a:r>
            <a:endParaRPr lang="ru-RU" i="1" dirty="0"/>
          </a:p>
        </p:txBody>
      </p:sp>
      <p:sp>
        <p:nvSpPr>
          <p:cNvPr id="7" name="TextBox 6"/>
          <p:cNvSpPr txBox="1"/>
          <p:nvPr/>
        </p:nvSpPr>
        <p:spPr>
          <a:xfrm>
            <a:off x="899592" y="4834662"/>
            <a:ext cx="1844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/>
              <a:t>Толстый кабель </a:t>
            </a:r>
            <a:endParaRPr lang="ru-RU" i="1" dirty="0"/>
          </a:p>
        </p:txBody>
      </p:sp>
      <p:pic>
        <p:nvPicPr>
          <p:cNvPr id="16388" name="Picture 4" descr="ÐÐ°ÑÑÐ¸Ð½ÐºÐ¸ Ð¿Ð¾ Ð·Ð°Ð¿ÑÐ¾ÑÑ thick Ethern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91" y="5283960"/>
            <a:ext cx="1905000" cy="130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191" y="5284366"/>
            <a:ext cx="1439150" cy="143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5284366"/>
            <a:ext cx="1676872" cy="125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93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432048"/>
          </a:xfrm>
        </p:spPr>
        <p:txBody>
          <a:bodyPr>
            <a:noAutofit/>
          </a:bodyPr>
          <a:lstStyle/>
          <a:p>
            <a:r>
              <a:rPr lang="ru-RU" sz="3400" b="1" dirty="0"/>
              <a:t>Классический </a:t>
            </a:r>
            <a:r>
              <a:rPr lang="en-US" sz="3400" b="1" dirty="0"/>
              <a:t>Ethernet</a:t>
            </a:r>
            <a:r>
              <a:rPr lang="ru-RU" sz="3400" b="1" dirty="0"/>
              <a:t>. </a:t>
            </a:r>
            <a:r>
              <a:rPr lang="ru-RU" sz="3400" b="1" dirty="0" smtClean="0"/>
              <a:t>Стандарты</a:t>
            </a:r>
            <a:endParaRPr lang="ru-RU" sz="3400" b="1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736548"/>
              </p:ext>
            </p:extLst>
          </p:nvPr>
        </p:nvGraphicFramePr>
        <p:xfrm>
          <a:off x="323528" y="1340768"/>
          <a:ext cx="8568952" cy="447166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07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88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45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92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511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880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67268"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Стандарт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 smtClean="0">
                          <a:effectLst/>
                        </a:rPr>
                        <a:t>Год</a:t>
                      </a:r>
                      <a:endParaRPr lang="ru-RU" sz="1900" dirty="0">
                        <a:effectLst/>
                      </a:endParaRP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Тип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 smtClean="0">
                          <a:effectLst/>
                        </a:rPr>
                        <a:t>Скорость, М</a:t>
                      </a:r>
                      <a:r>
                        <a:rPr lang="en-US" sz="1900" dirty="0" smtClean="0">
                          <a:effectLst/>
                        </a:rPr>
                        <a:t>bps</a:t>
                      </a:r>
                      <a:endParaRPr lang="en-US" sz="1900" dirty="0">
                        <a:effectLst/>
                      </a:endParaRP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 smtClean="0">
                          <a:effectLst/>
                        </a:rPr>
                        <a:t>длина сегмента</a:t>
                      </a:r>
                      <a:r>
                        <a:rPr lang="en-US" sz="1900" dirty="0" smtClean="0">
                          <a:effectLst/>
                        </a:rPr>
                        <a:t>,</a:t>
                      </a:r>
                      <a:r>
                        <a:rPr lang="en-US" sz="1900" baseline="0" dirty="0" smtClean="0">
                          <a:effectLst/>
                        </a:rPr>
                        <a:t> </a:t>
                      </a:r>
                      <a:r>
                        <a:rPr lang="ru-RU" sz="1900" baseline="0" dirty="0" smtClean="0">
                          <a:effectLst/>
                        </a:rPr>
                        <a:t>м</a:t>
                      </a:r>
                      <a:endParaRPr lang="ru-RU" sz="1900" dirty="0">
                        <a:effectLst/>
                      </a:endParaRP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>
                          <a:effectLst/>
                        </a:rPr>
                        <a:t>Тип кабеля</a:t>
                      </a:r>
                    </a:p>
                  </a:txBody>
                  <a:tcPr marL="68111" marR="68111" marT="34055" marB="5108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453"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 dirty="0">
                          <a:effectLst/>
                        </a:rPr>
                        <a:t>IEEE 802.3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1983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>
                          <a:effectLst/>
                        </a:rPr>
                        <a:t>10Base5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>
                          <a:effectLst/>
                        </a:rPr>
                        <a:t>10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>
                          <a:effectLst/>
                        </a:rPr>
                        <a:t>500 м</a:t>
                      </a:r>
                    </a:p>
                  </a:txBody>
                  <a:tcPr marL="68111" marR="68111" marT="34055" marB="51083"/>
                </a:tc>
                <a:tc rowSpan="3"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>
                          <a:effectLst/>
                        </a:rPr>
                        <a:t>коаксиальный</a:t>
                      </a:r>
                    </a:p>
                  </a:txBody>
                  <a:tcPr marL="68111" marR="68111" marT="34055" marB="5108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453"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 dirty="0">
                          <a:effectLst/>
                        </a:rPr>
                        <a:t>IEEE 802.3</a:t>
                      </a:r>
                      <a:r>
                        <a:rPr lang="ru-RU" sz="1900" dirty="0">
                          <a:effectLst/>
                        </a:rPr>
                        <a:t>а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1985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 dirty="0">
                          <a:effectLst/>
                        </a:rPr>
                        <a:t>10Base2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>
                          <a:effectLst/>
                        </a:rPr>
                        <a:t>10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>
                          <a:effectLst/>
                        </a:rPr>
                        <a:t>185 м</a:t>
                      </a:r>
                    </a:p>
                  </a:txBody>
                  <a:tcPr marL="68111" marR="68111" marT="34055" marB="51083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453"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>
                          <a:effectLst/>
                        </a:rPr>
                        <a:t>IEEE 802.3b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1985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>
                          <a:effectLst/>
                        </a:rPr>
                        <a:t>10Broad36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>
                          <a:effectLst/>
                        </a:rPr>
                        <a:t>10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>
                          <a:effectLst/>
                        </a:rPr>
                        <a:t>3600 м</a:t>
                      </a:r>
                    </a:p>
                  </a:txBody>
                  <a:tcPr marL="68111" marR="68111" marT="34055" marB="51083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8453"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>
                          <a:effectLst/>
                        </a:rPr>
                        <a:t>IEEE 802.3e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>
                          <a:effectLst/>
                        </a:rPr>
                        <a:t>1987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 dirty="0">
                          <a:effectLst/>
                        </a:rPr>
                        <a:t>1Base5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>
                          <a:effectLst/>
                        </a:rPr>
                        <a:t>1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>
                          <a:effectLst/>
                        </a:rPr>
                        <a:t>250 м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>
                          <a:effectLst/>
                        </a:rPr>
                        <a:t>UTP</a:t>
                      </a:r>
                    </a:p>
                  </a:txBody>
                  <a:tcPr marL="68111" marR="68111" marT="34055" marB="5108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453"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>
                          <a:effectLst/>
                        </a:rPr>
                        <a:t>IEEE 802.3e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>
                          <a:effectLst/>
                        </a:rPr>
                        <a:t>1987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 dirty="0" err="1">
                          <a:effectLst/>
                        </a:rPr>
                        <a:t>StarLan</a:t>
                      </a:r>
                      <a:r>
                        <a:rPr lang="en-US" sz="1900" dirty="0">
                          <a:effectLst/>
                        </a:rPr>
                        <a:t> 10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10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>
                          <a:effectLst/>
                        </a:rPr>
                        <a:t>250 м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>
                          <a:effectLst/>
                        </a:rPr>
                        <a:t>UTP</a:t>
                      </a:r>
                    </a:p>
                  </a:txBody>
                  <a:tcPr marL="68111" marR="68111" marT="34055" marB="5108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1227"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>
                          <a:effectLst/>
                        </a:rPr>
                        <a:t>IEEE 802.3d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>
                          <a:effectLst/>
                        </a:rPr>
                        <a:t>1987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>
                          <a:effectLst/>
                        </a:rPr>
                        <a:t>FOIRL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10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1000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>
                          <a:effectLst/>
                        </a:rPr>
                        <a:t>оптоволоконный</a:t>
                      </a:r>
                    </a:p>
                  </a:txBody>
                  <a:tcPr marL="68111" marR="68111" marT="34055" marB="51083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6081"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>
                          <a:effectLst/>
                        </a:rPr>
                        <a:t>IEEE 802.3i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>
                          <a:effectLst/>
                        </a:rPr>
                        <a:t>1990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 dirty="0">
                          <a:effectLst/>
                        </a:rPr>
                        <a:t>10Base-</a:t>
                      </a:r>
                      <a:r>
                        <a:rPr lang="ru-RU" sz="1900" dirty="0">
                          <a:effectLst/>
                        </a:rPr>
                        <a:t>Т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10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100 м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>
                          <a:effectLst/>
                        </a:rPr>
                        <a:t>UTP cat 3,5</a:t>
                      </a:r>
                    </a:p>
                  </a:txBody>
                  <a:tcPr marL="68111" marR="68111" marT="34055" marB="51083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1227"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>
                          <a:effectLst/>
                        </a:rPr>
                        <a:t>IEEE 802.3j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1993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 dirty="0">
                          <a:effectLst/>
                        </a:rPr>
                        <a:t>10Base-F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>
                          <a:effectLst/>
                        </a:rPr>
                        <a:t>10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2км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оптоволоконный</a:t>
                      </a:r>
                    </a:p>
                  </a:txBody>
                  <a:tcPr marL="68111" marR="68111" marT="34055" marB="51083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483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Локальная  сеть </a:t>
            </a:r>
            <a:r>
              <a:rPr lang="ru-RU" sz="3600" b="1" dirty="0" err="1"/>
              <a:t>Ethernet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08720"/>
            <a:ext cx="8640960" cy="5544616"/>
          </a:xfrm>
        </p:spPr>
        <p:txBody>
          <a:bodyPr>
            <a:normAutofit/>
          </a:bodyPr>
          <a:lstStyle/>
          <a:p>
            <a:r>
              <a:rPr lang="ru-RU" sz="2400" b="1" dirty="0"/>
              <a:t>Локальная  сеть </a:t>
            </a:r>
            <a:r>
              <a:rPr lang="ru-RU" sz="2400" b="1" dirty="0" err="1"/>
              <a:t>Ethernet</a:t>
            </a:r>
            <a:r>
              <a:rPr lang="ru-RU" sz="2400" dirty="0"/>
              <a:t>  — семейство </a:t>
            </a:r>
            <a:r>
              <a:rPr lang="ru-RU" sz="2400" dirty="0" smtClean="0"/>
              <a:t>технологий пакетной передачи данных между устройствами.</a:t>
            </a:r>
            <a:endParaRPr lang="ru-RU" sz="2400" dirty="0"/>
          </a:p>
          <a:p>
            <a:r>
              <a:rPr lang="ru-RU" sz="2400" dirty="0"/>
              <a:t>модели OSI </a:t>
            </a:r>
            <a:r>
              <a:rPr lang="ru-RU" sz="2400" dirty="0" smtClean="0"/>
              <a:t>в стандартах </a:t>
            </a:r>
            <a:r>
              <a:rPr lang="ru-RU" sz="2400" dirty="0" err="1"/>
              <a:t>Ethernet</a:t>
            </a:r>
            <a:r>
              <a:rPr lang="ru-RU" sz="2400" dirty="0"/>
              <a:t> определяют </a:t>
            </a:r>
            <a:endParaRPr lang="ru-RU" sz="2400" dirty="0" smtClean="0"/>
          </a:p>
          <a:p>
            <a:pPr lvl="1"/>
            <a:r>
              <a:rPr lang="ru-RU" sz="2400" dirty="0" smtClean="0"/>
              <a:t>проводные </a:t>
            </a:r>
            <a:r>
              <a:rPr lang="ru-RU" sz="2400" dirty="0"/>
              <a:t>соединения и электрические сигналы на физическом </a:t>
            </a:r>
            <a:r>
              <a:rPr lang="ru-RU" sz="2400" dirty="0" smtClean="0"/>
              <a:t>уровне. </a:t>
            </a:r>
          </a:p>
          <a:p>
            <a:pPr lvl="1"/>
            <a:r>
              <a:rPr lang="ru-RU" sz="2400" dirty="0" smtClean="0"/>
              <a:t>формат</a:t>
            </a:r>
            <a:r>
              <a:rPr lang="ru-RU" sz="2400" dirty="0"/>
              <a:t> </a:t>
            </a:r>
            <a:r>
              <a:rPr lang="ru-RU" sz="2400" dirty="0" smtClean="0"/>
              <a:t>кадров</a:t>
            </a:r>
            <a:r>
              <a:rPr lang="ru-RU" sz="2400" dirty="0"/>
              <a:t> и протоколы управления доступом к среде — </a:t>
            </a:r>
            <a:r>
              <a:rPr lang="ru-RU" sz="2400" dirty="0" smtClean="0"/>
              <a:t>по</a:t>
            </a:r>
            <a:r>
              <a:rPr lang="ru-RU" sz="2400" dirty="0"/>
              <a:t> </a:t>
            </a:r>
            <a:r>
              <a:rPr lang="ru-RU" sz="2400" dirty="0" smtClean="0"/>
              <a:t>канальному уровню. </a:t>
            </a:r>
          </a:p>
          <a:p>
            <a:r>
              <a:rPr lang="ru-RU" sz="2400" dirty="0" err="1" smtClean="0"/>
              <a:t>Ethernet</a:t>
            </a:r>
            <a:r>
              <a:rPr lang="ru-RU" sz="2400" dirty="0" smtClean="0"/>
              <a:t> описывается </a:t>
            </a:r>
            <a:r>
              <a:rPr lang="ru-RU" sz="2400" dirty="0"/>
              <a:t>стандартами IEEE группы 802.3. </a:t>
            </a:r>
            <a:endParaRPr lang="ru-RU" sz="2400" dirty="0" smtClean="0"/>
          </a:p>
          <a:p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162917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432048"/>
          </a:xfrm>
        </p:spPr>
        <p:txBody>
          <a:bodyPr>
            <a:noAutofit/>
          </a:bodyPr>
          <a:lstStyle/>
          <a:p>
            <a:r>
              <a:rPr lang="ru-RU" sz="3400" b="1" dirty="0"/>
              <a:t>Классический </a:t>
            </a:r>
            <a:r>
              <a:rPr lang="en-US" sz="3400" b="1" dirty="0"/>
              <a:t>Ethernet</a:t>
            </a:r>
            <a:r>
              <a:rPr lang="ru-RU" sz="3400" b="1" dirty="0"/>
              <a:t>. </a:t>
            </a:r>
            <a:r>
              <a:rPr lang="ru-RU" sz="3400" b="1" dirty="0" smtClean="0"/>
              <a:t>Типы </a:t>
            </a:r>
            <a:r>
              <a:rPr lang="en-US" sz="3400" b="1" dirty="0" smtClean="0"/>
              <a:t>Ethernet</a:t>
            </a:r>
            <a:endParaRPr lang="ru-RU" sz="3400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79512" y="836712"/>
            <a:ext cx="8929092" cy="533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200" dirty="0" smtClean="0"/>
              <a:t>Формат типа: </a:t>
            </a:r>
            <a:r>
              <a:rPr lang="en-US" sz="2200" dirty="0" smtClean="0"/>
              <a:t>XX&lt;NAME&gt;-YY </a:t>
            </a:r>
            <a:r>
              <a:rPr lang="ru-RU" sz="2200" dirty="0" smtClean="0"/>
              <a:t> </a:t>
            </a:r>
            <a:endParaRPr lang="ru-RU" sz="2200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 smtClean="0"/>
              <a:t>XX 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 smtClean="0"/>
              <a:t>- </a:t>
            </a:r>
            <a:r>
              <a:rPr lang="ru-RU" sz="2200" dirty="0" smtClean="0"/>
              <a:t>скорость </a:t>
            </a:r>
            <a:r>
              <a:rPr lang="ru-RU" sz="2200" dirty="0"/>
              <a:t>передачи, Мбит/с. </a:t>
            </a:r>
            <a:endParaRPr lang="en-US" sz="2200" dirty="0" smtClean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 smtClean="0"/>
              <a:t>&lt;</a:t>
            </a:r>
            <a:r>
              <a:rPr lang="en-US" sz="2200" dirty="0"/>
              <a:t>NAME</a:t>
            </a:r>
            <a:r>
              <a:rPr lang="en-US" sz="2200" dirty="0" smtClean="0"/>
              <a:t>&gt;:</a:t>
            </a:r>
            <a:endParaRPr lang="ru-RU" sz="2200" dirty="0"/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 err="1" smtClean="0"/>
              <a:t>Base</a:t>
            </a:r>
            <a:r>
              <a:rPr lang="ru-RU" sz="2200" dirty="0" smtClean="0"/>
              <a:t> </a:t>
            </a:r>
            <a:r>
              <a:rPr lang="ru-RU" sz="2200" dirty="0"/>
              <a:t>— прямая (немодулированная) передача, 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 err="1"/>
              <a:t>Broad</a:t>
            </a:r>
            <a:r>
              <a:rPr lang="ru-RU" sz="2200" dirty="0"/>
              <a:t> — использование  широкополосного кабеля с частотным уплотнением каналов. </a:t>
            </a:r>
            <a:endParaRPr lang="en-US" sz="2200" dirty="0" smtClean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 smtClean="0"/>
              <a:t>YY</a:t>
            </a:r>
            <a:r>
              <a:rPr lang="ru-RU" sz="2200" dirty="0" smtClean="0"/>
              <a:t>: </a:t>
            </a:r>
            <a:endParaRPr lang="en-US" sz="2200" dirty="0" smtClean="0"/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 smtClean="0"/>
              <a:t>длина кабеля</a:t>
            </a:r>
            <a:r>
              <a:rPr lang="en-US" sz="2200" dirty="0" smtClean="0"/>
              <a:t> </a:t>
            </a:r>
            <a:r>
              <a:rPr lang="ru-RU" sz="2200" dirty="0" smtClean="0"/>
              <a:t>(10Base2 </a:t>
            </a:r>
            <a:r>
              <a:rPr lang="ru-RU" sz="2200" dirty="0"/>
              <a:t>— 185 м, 10Base5 — 500 м, </a:t>
            </a:r>
            <a:r>
              <a:rPr lang="ru-RU" sz="2200" dirty="0" smtClean="0"/>
              <a:t>lBase5 - 250 </a:t>
            </a:r>
            <a:r>
              <a:rPr lang="ru-RU" sz="2200" dirty="0"/>
              <a:t>м) </a:t>
            </a:r>
            <a:endParaRPr lang="ru-RU" sz="2200" dirty="0" smtClean="0"/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 smtClean="0"/>
              <a:t>или </a:t>
            </a:r>
            <a:r>
              <a:rPr lang="ru-RU" sz="2200" dirty="0"/>
              <a:t>среда </a:t>
            </a:r>
            <a:r>
              <a:rPr lang="ru-RU" sz="2200" dirty="0" smtClean="0"/>
              <a:t>передачи</a:t>
            </a:r>
            <a:r>
              <a:rPr lang="en-US" sz="2200" dirty="0"/>
              <a:t>:</a:t>
            </a:r>
            <a:r>
              <a:rPr lang="ru-RU" sz="2200" dirty="0" smtClean="0"/>
              <a:t> </a:t>
            </a:r>
            <a:endParaRPr lang="en-US" sz="2200" dirty="0" smtClean="0"/>
          </a:p>
          <a:p>
            <a:pPr marL="1257300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 smtClean="0"/>
              <a:t>T</a:t>
            </a:r>
            <a:r>
              <a:rPr lang="ru-RU" sz="2200" dirty="0" smtClean="0"/>
              <a:t>, </a:t>
            </a:r>
            <a:r>
              <a:rPr lang="ru-RU" sz="2200" dirty="0"/>
              <a:t>ТХ, 72, Т4 — витые пары, </a:t>
            </a:r>
            <a:endParaRPr lang="en-US" sz="2200" dirty="0" smtClean="0"/>
          </a:p>
          <a:p>
            <a:pPr marL="1257300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 smtClean="0"/>
              <a:t>FX</a:t>
            </a:r>
            <a:r>
              <a:rPr lang="ru-RU" sz="2200" dirty="0"/>
              <a:t>, FL, FB, </a:t>
            </a:r>
            <a:r>
              <a:rPr lang="ru-RU" sz="2200" dirty="0" err="1"/>
              <a:t>SXu</a:t>
            </a:r>
            <a:r>
              <a:rPr lang="ru-RU" sz="2200" dirty="0"/>
              <a:t> IX — оптоволокно, </a:t>
            </a:r>
            <a:endParaRPr lang="en-US" sz="2200" dirty="0" smtClean="0"/>
          </a:p>
          <a:p>
            <a:pPr marL="1257300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 smtClean="0"/>
              <a:t>СХ </a:t>
            </a:r>
            <a:r>
              <a:rPr lang="ru-RU" sz="2200" dirty="0"/>
              <a:t>— </a:t>
            </a:r>
            <a:r>
              <a:rPr lang="ru-RU" sz="2200" dirty="0" err="1"/>
              <a:t>твинаксиальный</a:t>
            </a:r>
            <a:r>
              <a:rPr lang="ru-RU" sz="2200" dirty="0"/>
              <a:t> кабель для </a:t>
            </a:r>
            <a:r>
              <a:rPr lang="ru-RU" sz="2200" dirty="0" err="1"/>
              <a:t>Gigabit</a:t>
            </a:r>
            <a:r>
              <a:rPr lang="ru-RU" sz="2200" dirty="0"/>
              <a:t> </a:t>
            </a:r>
            <a:r>
              <a:rPr lang="ru-RU" sz="2200" dirty="0" err="1"/>
              <a:t>Ethernet</a:t>
            </a:r>
            <a:r>
              <a:rPr lang="ru-RU" sz="2200" dirty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298649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9036496" cy="562074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Классический </a:t>
            </a:r>
            <a:r>
              <a:rPr lang="en-US" sz="3600" b="1" dirty="0"/>
              <a:t>Ethernet</a:t>
            </a:r>
            <a:r>
              <a:rPr lang="ru-RU" sz="3600" b="1" dirty="0" smtClean="0"/>
              <a:t>.Код Манчестер </a:t>
            </a:r>
            <a:r>
              <a:rPr lang="en-US" sz="3600" b="1" dirty="0" smtClean="0"/>
              <a:t>II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908720"/>
            <a:ext cx="8755210" cy="424847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ru-RU" sz="2600" dirty="0" smtClean="0"/>
              <a:t>Манчестерское кодирование (</a:t>
            </a:r>
            <a:r>
              <a:rPr lang="ru-RU" sz="2600" dirty="0" err="1" smtClean="0"/>
              <a:t>manchester</a:t>
            </a:r>
            <a:r>
              <a:rPr lang="ru-RU" sz="2600" dirty="0" smtClean="0"/>
              <a:t> </a:t>
            </a:r>
            <a:r>
              <a:rPr lang="ru-RU" sz="2600" dirty="0" err="1" smtClean="0"/>
              <a:t>encoding</a:t>
            </a:r>
            <a:r>
              <a:rPr lang="ru-RU" sz="2600" dirty="0" smtClean="0"/>
              <a:t>, </a:t>
            </a:r>
            <a:r>
              <a:rPr lang="ru-RU" sz="2600" dirty="0"/>
              <a:t>код Манчестер-</a:t>
            </a:r>
            <a:r>
              <a:rPr lang="en-US" sz="2600" dirty="0"/>
              <a:t>II</a:t>
            </a:r>
            <a:r>
              <a:rPr lang="ru-RU" sz="2600" dirty="0" smtClean="0"/>
              <a:t>) </a:t>
            </a:r>
            <a:endParaRPr lang="en-US" sz="2600" dirty="0" smtClean="0"/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ru-RU" sz="2600" dirty="0" smtClean="0"/>
              <a:t>Логическое состояние определяется направлением смены состояния в середине битового  интервала; </a:t>
            </a:r>
          </a:p>
          <a:p>
            <a:pPr lvl="1">
              <a:lnSpc>
                <a:spcPct val="110000"/>
              </a:lnSpc>
            </a:pPr>
            <a:r>
              <a:rPr lang="ru-RU" sz="2600" dirty="0" smtClean="0"/>
              <a:t>от -V к +V — лог.«1», </a:t>
            </a:r>
          </a:p>
          <a:p>
            <a:pPr lvl="1">
              <a:lnSpc>
                <a:spcPct val="110000"/>
              </a:lnSpc>
            </a:pPr>
            <a:r>
              <a:rPr lang="ru-RU" sz="2600" dirty="0" smtClean="0"/>
              <a:t>от +V к -V — лог.«0». </a:t>
            </a:r>
          </a:p>
          <a:p>
            <a:pPr lvl="1">
              <a:lnSpc>
                <a:spcPct val="110000"/>
              </a:lnSpc>
            </a:pPr>
            <a:r>
              <a:rPr lang="ru-RU" sz="2600" dirty="0" smtClean="0"/>
              <a:t>Переход позволяет синхронизировать  приемник и передатчик.</a:t>
            </a:r>
          </a:p>
          <a:p>
            <a:pPr lvl="1">
              <a:lnSpc>
                <a:spcPct val="110000"/>
              </a:lnSpc>
            </a:pPr>
            <a:r>
              <a:rPr lang="ru-RU" sz="2600" dirty="0"/>
              <a:t>Переход в начале  интервала может быть, а может и не быть.</a:t>
            </a:r>
            <a:endParaRPr lang="ru-RU" sz="2600" dirty="0" smtClean="0"/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ru-RU" sz="2600" dirty="0" smtClean="0"/>
              <a:t>Самосинхронизирующаяся система кодировки</a:t>
            </a:r>
            <a:r>
              <a:rPr lang="en-US" sz="2600" dirty="0" smtClean="0"/>
              <a:t> </a:t>
            </a:r>
            <a:r>
              <a:rPr lang="ru-RU" sz="2600" dirty="0" smtClean="0"/>
              <a:t>за счет постоянных перепадов напряжения. </a:t>
            </a:r>
            <a:endParaRPr lang="en-US" sz="2600" dirty="0" smtClean="0"/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ru-RU" sz="2600" b="1" dirty="0"/>
              <a:t>Недостаток</a:t>
            </a:r>
            <a:r>
              <a:rPr lang="ru-RU" sz="2600" dirty="0"/>
              <a:t> - работа передатчика и приемника на удвоенной частоте</a:t>
            </a:r>
            <a:r>
              <a:rPr lang="ru-RU" sz="2600" dirty="0" smtClean="0"/>
              <a:t>.</a:t>
            </a:r>
            <a:endParaRPr lang="ru-RU" dirty="0" smtClean="0"/>
          </a:p>
          <a:p>
            <a:endParaRPr lang="ru-RU" dirty="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731327"/>
            <a:ext cx="6125238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88582" y="6169745"/>
            <a:ext cx="1996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Битовый интервал</a:t>
            </a:r>
            <a:endParaRPr lang="ru-RU" dirty="0"/>
          </a:p>
        </p:txBody>
      </p:sp>
      <p:cxnSp>
        <p:nvCxnSpPr>
          <p:cNvPr id="6" name="Прямая со стрелкой 5"/>
          <p:cNvCxnSpPr/>
          <p:nvPr/>
        </p:nvCxnSpPr>
        <p:spPr>
          <a:xfrm>
            <a:off x="2266628" y="5877272"/>
            <a:ext cx="72008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88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Коммутируемый </a:t>
            </a:r>
            <a:r>
              <a:rPr lang="ru-RU" dirty="0" err="1" smtClean="0"/>
              <a:t>Ethernet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7232848" cy="1752600"/>
          </a:xfrm>
        </p:spPr>
        <p:txBody>
          <a:bodyPr/>
          <a:lstStyle/>
          <a:p>
            <a:r>
              <a:rPr lang="ru-RU" b="1" dirty="0" smtClean="0"/>
              <a:t>Лекция 10</a:t>
            </a:r>
            <a:r>
              <a:rPr lang="ru-RU" b="1" dirty="0"/>
              <a:t>. Локальная  сеть </a:t>
            </a:r>
            <a:r>
              <a:rPr lang="ru-RU" b="1" dirty="0" err="1" smtClean="0"/>
              <a:t>Ethernet</a:t>
            </a:r>
            <a:endParaRPr lang="ru-RU" b="1" dirty="0" smtClean="0"/>
          </a:p>
          <a:p>
            <a:r>
              <a:rPr lang="ru-RU" dirty="0"/>
              <a:t>Аппаратные средства телекоммуникационных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74161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47248" cy="576064"/>
          </a:xfrm>
        </p:spPr>
        <p:txBody>
          <a:bodyPr>
            <a:noAutofit/>
          </a:bodyPr>
          <a:lstStyle/>
          <a:p>
            <a:r>
              <a:rPr lang="ru-RU" sz="3600" b="1" dirty="0" smtClean="0"/>
              <a:t>Коммутируемые сети </a:t>
            </a:r>
            <a:r>
              <a:rPr lang="en-US" sz="3600" b="1" dirty="0" smtClean="0"/>
              <a:t>Ethernet</a:t>
            </a:r>
            <a:r>
              <a:rPr lang="ru-RU" sz="3600" b="1" dirty="0" smtClean="0"/>
              <a:t>. 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908720"/>
            <a:ext cx="8784976" cy="5760640"/>
          </a:xfrm>
        </p:spPr>
        <p:txBody>
          <a:bodyPr>
            <a:normAutofit/>
          </a:bodyPr>
          <a:lstStyle/>
          <a:p>
            <a:r>
              <a:rPr lang="ru-RU" sz="2200" b="1" dirty="0" smtClean="0"/>
              <a:t>Проблема классической сети </a:t>
            </a:r>
            <a:r>
              <a:rPr lang="en-US" sz="2200" b="1" dirty="0" smtClean="0"/>
              <a:t>Ethernet: </a:t>
            </a:r>
            <a:endParaRPr lang="ru-RU" sz="2200" b="1" dirty="0" smtClean="0"/>
          </a:p>
          <a:p>
            <a:pPr lvl="1"/>
            <a:r>
              <a:rPr lang="ru-RU" sz="2200" dirty="0" smtClean="0"/>
              <a:t>поиск </a:t>
            </a:r>
            <a:r>
              <a:rPr lang="ru-RU" sz="2200" dirty="0"/>
              <a:t>обрывов или </a:t>
            </a:r>
            <a:r>
              <a:rPr lang="ru-RU" sz="2200" dirty="0" smtClean="0"/>
              <a:t>ведущих в </a:t>
            </a:r>
            <a:r>
              <a:rPr lang="ru-RU" sz="2200" dirty="0"/>
              <a:t>пустоту </a:t>
            </a:r>
            <a:r>
              <a:rPr lang="ru-RU" sz="2200" dirty="0" smtClean="0"/>
              <a:t>соединений.</a:t>
            </a:r>
          </a:p>
          <a:p>
            <a:pPr lvl="1"/>
            <a:r>
              <a:rPr lang="ru-RU" sz="2200" dirty="0" smtClean="0"/>
              <a:t>Большое число устройств приводит к большой вероятности коллизий</a:t>
            </a:r>
            <a:endParaRPr lang="en-US" sz="2200" dirty="0" smtClean="0"/>
          </a:p>
          <a:p>
            <a:r>
              <a:rPr lang="ru-RU" sz="2200" b="1" dirty="0" smtClean="0"/>
              <a:t>Коммутируемая сеть </a:t>
            </a:r>
            <a:r>
              <a:rPr lang="en-US" sz="2200" b="1" dirty="0" smtClean="0"/>
              <a:t>Ethernet</a:t>
            </a:r>
            <a:endParaRPr lang="ru-RU" sz="2200" b="1" dirty="0" smtClean="0"/>
          </a:p>
          <a:p>
            <a:pPr lvl="1"/>
            <a:r>
              <a:rPr lang="ru-RU" sz="2200" dirty="0" smtClean="0"/>
              <a:t>Каждое станция </a:t>
            </a:r>
            <a:r>
              <a:rPr lang="ru-RU" sz="2200" dirty="0"/>
              <a:t>соединяется с центральным </a:t>
            </a:r>
            <a:r>
              <a:rPr lang="ru-RU" sz="2200" dirty="0" smtClean="0"/>
              <a:t>устройством</a:t>
            </a:r>
            <a:r>
              <a:rPr lang="ru-RU" sz="2200" b="1" dirty="0" smtClean="0"/>
              <a:t> </a:t>
            </a:r>
            <a:r>
              <a:rPr lang="ru-RU" sz="2200" dirty="0" smtClean="0"/>
              <a:t>отдельным </a:t>
            </a:r>
            <a:r>
              <a:rPr lang="ru-RU" sz="2200" dirty="0"/>
              <a:t>кабелем</a:t>
            </a:r>
            <a:r>
              <a:rPr lang="ru-RU" sz="2200" dirty="0" smtClean="0"/>
              <a:t>.</a:t>
            </a:r>
          </a:p>
          <a:p>
            <a:endParaRPr lang="ru-RU" sz="2200" dirty="0" smtClean="0"/>
          </a:p>
          <a:p>
            <a:endParaRPr lang="ru-RU" sz="22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656" y="4005064"/>
            <a:ext cx="5690022" cy="2116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371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47248" cy="1008112"/>
          </a:xfrm>
        </p:spPr>
        <p:txBody>
          <a:bodyPr>
            <a:normAutofit/>
          </a:bodyPr>
          <a:lstStyle/>
          <a:p>
            <a:r>
              <a:rPr lang="ru-RU" sz="3600" b="1" dirty="0" smtClean="0"/>
              <a:t>Особенности Концентраторов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1268760"/>
            <a:ext cx="8640960" cy="4996235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ru-RU" sz="2200" b="1" dirty="0" err="1" smtClean="0"/>
              <a:t>Хаб</a:t>
            </a:r>
            <a:r>
              <a:rPr lang="ru-RU" sz="2200" b="1" dirty="0" smtClean="0"/>
              <a:t> (концентратор) </a:t>
            </a:r>
            <a:r>
              <a:rPr lang="ru-RU" sz="2200" dirty="0"/>
              <a:t>соединяет все провода в электрическую схему, как если бы они были спаяны вместе.</a:t>
            </a:r>
          </a:p>
          <a:p>
            <a:pPr>
              <a:spcBef>
                <a:spcPts val="1200"/>
              </a:spcBef>
            </a:pPr>
            <a:r>
              <a:rPr lang="ru-RU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максимальная длина кабеля </a:t>
            </a:r>
            <a:r>
              <a:rPr lang="ru-RU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между </a:t>
            </a:r>
            <a:r>
              <a:rPr lang="ru-RU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ПК и концентратором до 100 м</a:t>
            </a:r>
          </a:p>
          <a:p>
            <a:pPr>
              <a:spcBef>
                <a:spcPts val="1200"/>
              </a:spcBef>
            </a:pPr>
            <a:r>
              <a:rPr lang="ru-RU" sz="2200" b="1" dirty="0" smtClean="0"/>
              <a:t>Использовались витые пары </a:t>
            </a:r>
          </a:p>
          <a:p>
            <a:pPr>
              <a:spcBef>
                <a:spcPts val="1200"/>
              </a:spcBef>
            </a:pPr>
            <a:r>
              <a:rPr lang="ru-RU" sz="2200" i="1" dirty="0"/>
              <a:t>легко удалять и добавлять </a:t>
            </a:r>
            <a:r>
              <a:rPr lang="ru-RU" sz="2200" i="1" dirty="0" smtClean="0"/>
              <a:t>станции</a:t>
            </a:r>
          </a:p>
          <a:p>
            <a:pPr>
              <a:spcBef>
                <a:spcPts val="1200"/>
              </a:spcBef>
            </a:pPr>
            <a:r>
              <a:rPr lang="ru-RU" sz="2200" i="1" dirty="0" smtClean="0"/>
              <a:t>Проще  находить разрывы </a:t>
            </a:r>
            <a:r>
              <a:rPr lang="ru-RU" sz="2200" i="1" dirty="0"/>
              <a:t>кабеля.</a:t>
            </a:r>
          </a:p>
        </p:txBody>
      </p:sp>
      <p:pic>
        <p:nvPicPr>
          <p:cNvPr id="5" name="Picture 4" descr="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179" y="4223421"/>
            <a:ext cx="3016769" cy="211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265992"/>
            <a:ext cx="2992447" cy="195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159" y="4030725"/>
            <a:ext cx="3228593" cy="213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41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47248" cy="706090"/>
          </a:xfrm>
        </p:spPr>
        <p:txBody>
          <a:bodyPr>
            <a:normAutofit/>
          </a:bodyPr>
          <a:lstStyle/>
          <a:p>
            <a:r>
              <a:rPr lang="ru-RU" sz="3600" b="1" dirty="0" smtClean="0"/>
              <a:t>Особенности коммутаторов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1052736"/>
            <a:ext cx="8640960" cy="4176464"/>
          </a:xfrm>
        </p:spPr>
        <p:txBody>
          <a:bodyPr>
            <a:normAutofit/>
          </a:bodyPr>
          <a:lstStyle/>
          <a:p>
            <a:r>
              <a:rPr lang="ru-RU" sz="2200" b="1" dirty="0" smtClean="0"/>
              <a:t>Коммутатор </a:t>
            </a:r>
            <a:r>
              <a:rPr lang="ru-RU" sz="2200" dirty="0"/>
              <a:t>(</a:t>
            </a:r>
            <a:r>
              <a:rPr lang="en-US" sz="2200" b="1" dirty="0"/>
              <a:t>switch</a:t>
            </a:r>
            <a:r>
              <a:rPr lang="en-US" sz="2200" dirty="0"/>
              <a:t>), </a:t>
            </a:r>
            <a:r>
              <a:rPr lang="ru-RU" sz="2200" dirty="0" smtClean="0"/>
              <a:t>содержит высокоскоростную </a:t>
            </a:r>
            <a:r>
              <a:rPr lang="ru-RU" sz="2200" dirty="0"/>
              <a:t>плату, </a:t>
            </a:r>
            <a:endParaRPr lang="ru-RU" sz="2200" dirty="0" smtClean="0"/>
          </a:p>
          <a:p>
            <a:r>
              <a:rPr lang="ru-RU" sz="2200" dirty="0" smtClean="0"/>
              <a:t>Получив </a:t>
            </a:r>
            <a:r>
              <a:rPr lang="ru-RU" sz="2200" dirty="0"/>
              <a:t>пакет от одного </a:t>
            </a:r>
            <a:r>
              <a:rPr lang="ru-RU" sz="2200" dirty="0" smtClean="0"/>
              <a:t>ПК, коммутатор направляет </a:t>
            </a:r>
            <a:r>
              <a:rPr lang="ru-RU" sz="2200" dirty="0"/>
              <a:t>по адресу – именно тому компьютеру, с которым необходимо установить контакт. </a:t>
            </a:r>
            <a:endParaRPr lang="ru-RU" sz="2200" dirty="0" smtClean="0"/>
          </a:p>
          <a:p>
            <a:pPr lvl="1"/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счет буфера задержки пакетов предотвращение коллизий.</a:t>
            </a:r>
          </a:p>
          <a:p>
            <a:pPr lvl="2"/>
            <a:r>
              <a:rPr lang="ru-RU" sz="2200" u="sng" dirty="0" smtClean="0"/>
              <a:t>Коммутатор решение проблемы числа устройств на кабеле.</a:t>
            </a:r>
          </a:p>
          <a:p>
            <a:pPr lvl="2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разные станции могут посылать свои кадры одновременно.</a:t>
            </a:r>
            <a:endParaRPr lang="ru-RU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sz="1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984" y="4548022"/>
            <a:ext cx="5221322" cy="1941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 descr="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80" y="4589613"/>
            <a:ext cx="2772938" cy="164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38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8640960" cy="706090"/>
          </a:xfrm>
        </p:spPr>
        <p:txBody>
          <a:bodyPr>
            <a:normAutofit/>
          </a:bodyPr>
          <a:lstStyle/>
          <a:p>
            <a:r>
              <a:rPr lang="ru-RU" sz="3600" b="1" dirty="0" smtClean="0"/>
              <a:t>Особенности. 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860474"/>
            <a:ext cx="8784976" cy="4749528"/>
          </a:xfrm>
        </p:spPr>
        <p:txBody>
          <a:bodyPr>
            <a:normAutofit/>
          </a:bodyPr>
          <a:lstStyle/>
          <a:p>
            <a:r>
              <a:rPr lang="ru-RU" sz="2000" b="1" dirty="0" smtClean="0"/>
              <a:t>Концентратор</a:t>
            </a:r>
            <a:r>
              <a:rPr lang="ru-RU" sz="2000" dirty="0" smtClean="0"/>
              <a:t> -  </a:t>
            </a:r>
            <a:r>
              <a:rPr lang="ru-RU" sz="2000" dirty="0"/>
              <a:t>все станции находятся в одном и том же </a:t>
            </a:r>
            <a:r>
              <a:rPr lang="ru-RU" sz="2000" b="1" dirty="0"/>
              <a:t>пространстве </a:t>
            </a:r>
            <a:r>
              <a:rPr lang="ru-RU" sz="2000" b="1" dirty="0" smtClean="0"/>
              <a:t>столкновений </a:t>
            </a:r>
            <a:r>
              <a:rPr lang="ru-RU" sz="2000" dirty="0" smtClean="0"/>
              <a:t>(</a:t>
            </a:r>
            <a:r>
              <a:rPr lang="ru-RU" sz="2000" b="1" dirty="0" err="1" smtClean="0"/>
              <a:t>collision</a:t>
            </a:r>
            <a:r>
              <a:rPr lang="ru-RU" sz="2000" b="1" dirty="0" smtClean="0"/>
              <a:t> </a:t>
            </a:r>
            <a:r>
              <a:rPr lang="ru-RU" sz="2000" b="1" dirty="0" err="1"/>
              <a:t>domain</a:t>
            </a:r>
            <a:r>
              <a:rPr lang="ru-RU" sz="2000" dirty="0"/>
              <a:t>). </a:t>
            </a:r>
            <a:endParaRPr lang="ru-RU" sz="2000" dirty="0" smtClean="0"/>
          </a:p>
          <a:p>
            <a:pPr lvl="1"/>
            <a:r>
              <a:rPr lang="ru-RU" sz="2000" dirty="0" smtClean="0"/>
              <a:t>Для </a:t>
            </a:r>
            <a:r>
              <a:rPr lang="ru-RU" sz="2000" dirty="0"/>
              <a:t>планирования пересылки </a:t>
            </a:r>
            <a:r>
              <a:rPr lang="ru-RU" sz="2000" dirty="0" smtClean="0"/>
              <a:t>кадров алгоритм </a:t>
            </a:r>
            <a:r>
              <a:rPr lang="ru-RU" sz="2000" dirty="0"/>
              <a:t>CSMA/CD</a:t>
            </a:r>
            <a:r>
              <a:rPr lang="ru-RU" sz="2000" dirty="0" smtClean="0"/>
              <a:t>.</a:t>
            </a:r>
          </a:p>
          <a:p>
            <a:pPr>
              <a:spcBef>
                <a:spcPts val="1200"/>
              </a:spcBef>
            </a:pPr>
            <a:r>
              <a:rPr lang="ru-RU" sz="2000" b="1" dirty="0" smtClean="0"/>
              <a:t>Коммутатор</a:t>
            </a:r>
            <a:r>
              <a:rPr lang="ru-RU" sz="2000" dirty="0" smtClean="0"/>
              <a:t> -  </a:t>
            </a:r>
            <a:r>
              <a:rPr lang="ru-RU" sz="2000" dirty="0"/>
              <a:t>каждый порт находится в своем </a:t>
            </a:r>
            <a:r>
              <a:rPr lang="ru-RU" sz="2000" dirty="0" smtClean="0"/>
              <a:t>пространстве столкновений</a:t>
            </a:r>
            <a:r>
              <a:rPr lang="ru-RU" sz="2000" dirty="0"/>
              <a:t>. </a:t>
            </a:r>
            <a:endParaRPr lang="ru-RU" sz="2000" dirty="0" smtClean="0"/>
          </a:p>
          <a:p>
            <a:pPr lvl="1"/>
            <a:r>
              <a:rPr lang="ru-RU" sz="2000" dirty="0" smtClean="0"/>
              <a:t>когда </a:t>
            </a:r>
            <a:r>
              <a:rPr lang="ru-RU" sz="2000" dirty="0"/>
              <a:t>передача по кабелю </a:t>
            </a:r>
            <a:r>
              <a:rPr lang="ru-RU" sz="2000" dirty="0" smtClean="0"/>
              <a:t>осуществляется </a:t>
            </a:r>
            <a:r>
              <a:rPr lang="ru-RU" sz="2000" dirty="0"/>
              <a:t>в дуплексном режиме, и станция, и порт могут одновременно посылать кадры, </a:t>
            </a:r>
            <a:r>
              <a:rPr lang="ru-RU" sz="2000" dirty="0" smtClean="0"/>
              <a:t>не беспокоясь </a:t>
            </a:r>
            <a:r>
              <a:rPr lang="ru-RU" sz="2000" dirty="0"/>
              <a:t>о других станциях и портах. </a:t>
            </a:r>
            <a:endParaRPr lang="ru-RU" sz="2000" dirty="0" smtClean="0"/>
          </a:p>
          <a:p>
            <a:pPr lvl="2"/>
            <a:r>
              <a:rPr lang="ru-RU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</a:t>
            </a:r>
            <a:r>
              <a:rPr lang="ru-RU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дуплексном режиме коммутатора столкновения невозможны, </a:t>
            </a:r>
            <a:endParaRPr lang="ru-RU" sz="2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3"/>
            <a:r>
              <a:rPr lang="ru-RU" dirty="0" smtClean="0"/>
              <a:t>CSMA/CD не </a:t>
            </a:r>
            <a:r>
              <a:rPr lang="ru-RU" dirty="0" smtClean="0"/>
              <a:t>требуется</a:t>
            </a:r>
            <a:br>
              <a:rPr lang="ru-RU" dirty="0" smtClean="0"/>
            </a:br>
            <a:r>
              <a:rPr lang="en-US" dirty="0" smtClean="0"/>
              <a:t> </a:t>
            </a:r>
            <a:r>
              <a:rPr lang="ru-RU" dirty="0" smtClean="0"/>
              <a:t>(коллизия может быть только коммутатор-устройство). </a:t>
            </a:r>
            <a:endParaRPr lang="ru-RU" dirty="0" smtClean="0"/>
          </a:p>
          <a:p>
            <a:pPr lvl="2"/>
            <a:r>
              <a:rPr lang="ru-RU" sz="2000" dirty="0"/>
              <a:t>В </a:t>
            </a:r>
            <a:r>
              <a:rPr lang="ru-RU" sz="2000" dirty="0" smtClean="0"/>
              <a:t>полудуплексном режиме используется CSMA/CD для каждых двух портов </a:t>
            </a:r>
            <a:endParaRPr lang="ru-RU" sz="2000" dirty="0"/>
          </a:p>
          <a:p>
            <a:endParaRPr lang="ru-RU" sz="20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5085184"/>
            <a:ext cx="4320480" cy="1606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202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47248" cy="706090"/>
          </a:xfrm>
        </p:spPr>
        <p:txBody>
          <a:bodyPr>
            <a:normAutofit/>
          </a:bodyPr>
          <a:lstStyle/>
          <a:p>
            <a:r>
              <a:rPr lang="ru-RU" sz="3200" b="1" dirty="0" smtClean="0"/>
              <a:t>Особенности.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1052736"/>
            <a:ext cx="8640960" cy="5616624"/>
          </a:xfrm>
        </p:spPr>
        <p:txBody>
          <a:bodyPr>
            <a:normAutofit/>
          </a:bodyPr>
          <a:lstStyle/>
          <a:p>
            <a:r>
              <a:rPr lang="ru-RU" sz="2000" dirty="0" smtClean="0"/>
              <a:t>Большинство </a:t>
            </a:r>
            <a:r>
              <a:rPr lang="ru-RU" sz="2000" dirty="0"/>
              <a:t>интерфейсов локальных </a:t>
            </a:r>
            <a:r>
              <a:rPr lang="ru-RU" sz="2000" dirty="0" smtClean="0"/>
              <a:t>сетей (сетевых </a:t>
            </a:r>
            <a:r>
              <a:rPr lang="ru-RU" sz="2000" dirty="0"/>
              <a:t>адаптеров) работают в </a:t>
            </a:r>
            <a:r>
              <a:rPr lang="ru-RU" sz="2000" dirty="0" smtClean="0"/>
              <a:t>«</a:t>
            </a:r>
            <a:r>
              <a:rPr lang="ru-RU" sz="2000" b="1" dirty="0" smtClean="0"/>
              <a:t>неразборчивом режиме</a:t>
            </a:r>
            <a:r>
              <a:rPr lang="ru-RU" sz="2000" dirty="0" smtClean="0"/>
              <a:t>» </a:t>
            </a:r>
            <a:r>
              <a:rPr lang="ru-RU" sz="2000" dirty="0"/>
              <a:t>(</a:t>
            </a:r>
            <a:r>
              <a:rPr lang="ru-RU" sz="2000" b="1" dirty="0" err="1"/>
              <a:t>promiscuous</a:t>
            </a:r>
            <a:r>
              <a:rPr lang="ru-RU" sz="2000" b="1" dirty="0"/>
              <a:t> </a:t>
            </a:r>
            <a:r>
              <a:rPr lang="ru-RU" sz="2000" b="1" dirty="0" err="1"/>
              <a:t>mode</a:t>
            </a:r>
            <a:r>
              <a:rPr lang="ru-RU" sz="2000" dirty="0"/>
              <a:t>), </a:t>
            </a:r>
            <a:endParaRPr lang="ru-RU" sz="2000" dirty="0" smtClean="0"/>
          </a:p>
          <a:p>
            <a:pPr lvl="1"/>
            <a:r>
              <a:rPr lang="ru-RU" sz="2000" i="1" dirty="0" smtClean="0"/>
              <a:t>все </a:t>
            </a:r>
            <a:r>
              <a:rPr lang="ru-RU" sz="2000" dirty="0"/>
              <a:t>кадры передаются на все компьютеры, а не только адресату. </a:t>
            </a:r>
            <a:endParaRPr lang="ru-RU" sz="2000" dirty="0" smtClean="0"/>
          </a:p>
          <a:p>
            <a:pPr lvl="1"/>
            <a:r>
              <a:rPr lang="ru-RU" sz="2000" dirty="0"/>
              <a:t>лучше шифровать трафик.</a:t>
            </a:r>
          </a:p>
          <a:p>
            <a:r>
              <a:rPr lang="ru-RU" sz="2000" b="1" dirty="0" smtClean="0"/>
              <a:t>Если применяется концентратор</a:t>
            </a:r>
            <a:r>
              <a:rPr lang="ru-RU" sz="2000" dirty="0"/>
              <a:t>, то каждый подключенный к нему компьютер может видеть </a:t>
            </a:r>
            <a:r>
              <a:rPr lang="ru-RU" sz="2000" dirty="0" smtClean="0"/>
              <a:t>трафик, пересылаемый </a:t>
            </a:r>
            <a:r>
              <a:rPr lang="ru-RU" sz="2000" dirty="0"/>
              <a:t>между всеми остальными компьютерами. </a:t>
            </a:r>
            <a:endParaRPr lang="ru-RU" sz="2000" dirty="0" smtClean="0"/>
          </a:p>
          <a:p>
            <a:r>
              <a:rPr lang="ru-RU" sz="2000" b="1" dirty="0" smtClean="0"/>
              <a:t>Коммутатор </a:t>
            </a:r>
            <a:r>
              <a:rPr lang="ru-RU" sz="2000" b="1" dirty="0"/>
              <a:t>передает трафик только на порты адресатов</a:t>
            </a:r>
            <a:r>
              <a:rPr lang="ru-RU" sz="2000" dirty="0"/>
              <a:t>. </a:t>
            </a:r>
            <a:endParaRPr lang="ru-RU" sz="2000" dirty="0" smtClean="0"/>
          </a:p>
          <a:p>
            <a:pPr lvl="1"/>
            <a:r>
              <a:rPr lang="ru-RU" sz="2000" dirty="0" smtClean="0"/>
              <a:t>лучше изоляция. </a:t>
            </a:r>
          </a:p>
          <a:p>
            <a:pPr lvl="1"/>
            <a:r>
              <a:rPr lang="ru-RU" sz="2000" dirty="0" smtClean="0"/>
              <a:t>Если коммутатор подсоединён к концентратору, то преимущество теряется.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941168"/>
            <a:ext cx="5256584" cy="15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424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1754187"/>
          </a:xfrm>
        </p:spPr>
        <p:txBody>
          <a:bodyPr>
            <a:normAutofit/>
          </a:bodyPr>
          <a:lstStyle/>
          <a:p>
            <a:r>
              <a:rPr lang="ru-RU" dirty="0"/>
              <a:t>Коммутация устройств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</a:rPr>
              <a:t>Аппаратные средства телекоммуникационных систем.</a:t>
            </a:r>
          </a:p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</a:rPr>
              <a:t>Модель ОСИ и коммутация в вычислительных сетях</a:t>
            </a:r>
            <a:r>
              <a:rPr lang="ru-RU" b="1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44809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1A1DC2-2365-4848-99A0-19748014D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6" y="113348"/>
            <a:ext cx="8786814" cy="1020127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МОДЕЛЬ </a:t>
            </a:r>
            <a:r>
              <a:rPr lang="en-US" sz="3600" dirty="0"/>
              <a:t>OSI</a:t>
            </a:r>
            <a:r>
              <a:rPr lang="ru-RU" sz="3600" dirty="0"/>
              <a:t>. Коммутация устройств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C0E34F-BA02-473A-B1D2-63C828398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6" y="1133474"/>
            <a:ext cx="8786814" cy="1628776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Коммутация сетевых устройств (сетевых карт 2 </a:t>
            </a:r>
            <a:r>
              <a:rPr lang="en-US" dirty="0"/>
              <a:t>PC):</a:t>
            </a:r>
          </a:p>
          <a:p>
            <a:pPr lvl="1"/>
            <a:r>
              <a:rPr lang="ru-RU" sz="2200" dirty="0" err="1"/>
              <a:t>Хаб</a:t>
            </a:r>
            <a:r>
              <a:rPr lang="ru-RU" sz="2200" dirty="0"/>
              <a:t> и повторитель – пассивные устройства</a:t>
            </a:r>
          </a:p>
          <a:p>
            <a:pPr lvl="1"/>
            <a:r>
              <a:rPr lang="ru-RU" sz="2200" dirty="0"/>
              <a:t>Коммутатор и мост – направленная пересылка пакетов (по МАС адресам) внутри одной сети</a:t>
            </a:r>
          </a:p>
          <a:p>
            <a:pPr lvl="1"/>
            <a:r>
              <a:rPr lang="ru-RU" sz="2200" dirty="0"/>
              <a:t>Маршрутизатор – логическая маршрутизация между сетями (по </a:t>
            </a:r>
            <a:r>
              <a:rPr lang="en-US" sz="2200" dirty="0"/>
              <a:t>IP </a:t>
            </a:r>
            <a:r>
              <a:rPr lang="ru-RU" sz="2200" dirty="0"/>
              <a:t>адресам)</a:t>
            </a:r>
          </a:p>
        </p:txBody>
      </p:sp>
      <p:pic>
        <p:nvPicPr>
          <p:cNvPr id="5" name="Рисунок 4" descr="Уровни модели OSI, устройства согласно модели OSI.">
            <a:hlinkClick r:id="rId3"/>
            <a:extLst>
              <a:ext uri="{FF2B5EF4-FFF2-40B4-BE49-F238E27FC236}">
                <a16:creationId xmlns:a16="http://schemas.microsoft.com/office/drawing/2014/main" id="{50E0CEC2-EF58-470B-A5FD-F3A14400AF57}"/>
              </a:ext>
            </a:extLst>
          </p:cNvPr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28700" y="2847975"/>
            <a:ext cx="7005637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1482E9D9-79BF-4607-A125-7EB60CD5D3CE}"/>
              </a:ext>
            </a:extLst>
          </p:cNvPr>
          <p:cNvSpPr/>
          <p:nvPr/>
        </p:nvSpPr>
        <p:spPr>
          <a:xfrm>
            <a:off x="166686" y="5610225"/>
            <a:ext cx="862014" cy="981075"/>
          </a:xfrm>
          <a:prstGeom prst="roundRect">
            <a:avLst/>
          </a:prstGeom>
          <a:solidFill>
            <a:srgbClr val="BFCFE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ru-RU" sz="1600" dirty="0"/>
              <a:t>Сетевая карта </a:t>
            </a:r>
            <a:r>
              <a:rPr lang="en-US" sz="1600" dirty="0"/>
              <a:t>PC1</a:t>
            </a:r>
            <a:endParaRPr lang="ru-RU" sz="1600" dirty="0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C1B6665-1013-476B-8E69-9415B237D8E0}"/>
              </a:ext>
            </a:extLst>
          </p:cNvPr>
          <p:cNvSpPr/>
          <p:nvPr/>
        </p:nvSpPr>
        <p:spPr>
          <a:xfrm>
            <a:off x="166686" y="3114675"/>
            <a:ext cx="862014" cy="2495550"/>
          </a:xfrm>
          <a:prstGeom prst="roundRect">
            <a:avLst/>
          </a:prstGeom>
          <a:solidFill>
            <a:srgbClr val="F9C49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ru-RU" sz="1600" dirty="0"/>
              <a:t>Операционная система (ОС)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C043189E-F1CC-402C-8104-A7F7DAD2F559}"/>
              </a:ext>
            </a:extLst>
          </p:cNvPr>
          <p:cNvSpPr/>
          <p:nvPr/>
        </p:nvSpPr>
        <p:spPr>
          <a:xfrm>
            <a:off x="8034337" y="5610225"/>
            <a:ext cx="862014" cy="981075"/>
          </a:xfrm>
          <a:prstGeom prst="roundRect">
            <a:avLst/>
          </a:prstGeom>
          <a:solidFill>
            <a:srgbClr val="BFCFE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ru-RU" sz="1600" dirty="0"/>
              <a:t>Сетевая карта </a:t>
            </a:r>
            <a:r>
              <a:rPr lang="en-US" sz="1600" dirty="0"/>
              <a:t>PC</a:t>
            </a:r>
            <a:r>
              <a:rPr lang="ru-RU" sz="1600" dirty="0"/>
              <a:t>2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8183107F-555A-4C6E-A41C-55DEAB53AA7B}"/>
              </a:ext>
            </a:extLst>
          </p:cNvPr>
          <p:cNvSpPr/>
          <p:nvPr/>
        </p:nvSpPr>
        <p:spPr>
          <a:xfrm>
            <a:off x="8034337" y="3114675"/>
            <a:ext cx="862014" cy="2495550"/>
          </a:xfrm>
          <a:prstGeom prst="roundRect">
            <a:avLst/>
          </a:prstGeom>
          <a:solidFill>
            <a:srgbClr val="F9C49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ru-RU" sz="1600" dirty="0"/>
              <a:t>Операционная система (ОС)</a:t>
            </a:r>
          </a:p>
        </p:txBody>
      </p:sp>
    </p:spTree>
    <p:extLst>
      <p:ext uri="{BB962C8B-B14F-4D97-AF65-F5344CB8AC3E}">
        <p14:creationId xmlns:p14="http://schemas.microsoft.com/office/powerpoint/2010/main" val="1853181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Локальные сети</a:t>
            </a:r>
            <a:r>
              <a:rPr lang="ru-RU" b="1" dirty="0"/>
              <a:t> 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836712"/>
            <a:ext cx="8856984" cy="5616624"/>
          </a:xfrm>
        </p:spPr>
        <p:txBody>
          <a:bodyPr>
            <a:normAutofit/>
          </a:bodyPr>
          <a:lstStyle/>
          <a:p>
            <a:r>
              <a:rPr lang="ru-RU" sz="2000" dirty="0" err="1" smtClean="0"/>
              <a:t>Ethernet</a:t>
            </a:r>
            <a:r>
              <a:rPr lang="ru-RU" sz="2000" dirty="0" smtClean="0"/>
              <a:t> </a:t>
            </a:r>
            <a:r>
              <a:rPr lang="ru-RU" sz="2000" dirty="0"/>
              <a:t>стал самой распространённой технологией ЛВС в середине 1990-х годов, вытеснив </a:t>
            </a:r>
            <a:r>
              <a:rPr lang="ru-RU" sz="2000" dirty="0" smtClean="0"/>
              <a:t>технологии </a:t>
            </a:r>
            <a:r>
              <a:rPr lang="ru-RU" sz="2000" dirty="0"/>
              <a:t> </a:t>
            </a:r>
            <a:r>
              <a:rPr lang="en-US" sz="2000" dirty="0" smtClean="0"/>
              <a:t>Token Ring</a:t>
            </a:r>
            <a:r>
              <a:rPr lang="ru-RU" sz="2000" dirty="0" smtClean="0"/>
              <a:t>,</a:t>
            </a:r>
            <a:r>
              <a:rPr lang="ru-RU" sz="2000" dirty="0"/>
              <a:t> FDDI и ARCNET</a:t>
            </a:r>
            <a:r>
              <a:rPr lang="ru-RU" sz="2000" dirty="0" smtClean="0"/>
              <a:t>.</a:t>
            </a:r>
            <a:endParaRPr lang="en-US" sz="2000" dirty="0" smtClean="0"/>
          </a:p>
          <a:p>
            <a:endParaRPr lang="ru-RU" sz="2000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590471"/>
              </p:ext>
            </p:extLst>
          </p:nvPr>
        </p:nvGraphicFramePr>
        <p:xfrm>
          <a:off x="539552" y="1556792"/>
          <a:ext cx="8208909" cy="527719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4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33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33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33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20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Характеристики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FDDI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</a:rPr>
                        <a:t>DXI </a:t>
                      </a:r>
                      <a:r>
                        <a:rPr lang="ru-RU" sz="1800" b="1" dirty="0" err="1" smtClean="0">
                          <a:effectLst/>
                        </a:rPr>
                        <a:t>Ethernet</a:t>
                      </a:r>
                      <a:endParaRPr lang="en-US" sz="1800" b="1" dirty="0" smtClean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  <a:latin typeface="Times New Roman"/>
                          <a:ea typeface="Times New Roman"/>
                        </a:rPr>
                        <a:t>1983</a:t>
                      </a:r>
                      <a:endParaRPr lang="ru-RU" sz="20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Token Ring 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ArcNet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0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Скорость передачи 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100 Мбит/с 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</a:rPr>
                        <a:t>10 (100) </a:t>
                      </a:r>
                      <a:r>
                        <a:rPr lang="ru-RU" sz="1800" b="1" dirty="0" smtClean="0">
                          <a:effectLst/>
                        </a:rPr>
                        <a:t>Мбит/с</a:t>
                      </a:r>
                      <a:endParaRPr lang="ru-RU" sz="20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16 Мбит/с 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2,5 Мбит/с 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Топология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кольцо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</a:rPr>
                        <a:t>шина</a:t>
                      </a:r>
                      <a:endParaRPr lang="ru-RU" sz="20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кольцо/звезда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шина, звезда 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61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Среда передачи 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оптоволокно, витая пара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</a:rPr>
                        <a:t>коаксиальный кабель, витая пара, оптоволокно </a:t>
                      </a:r>
                      <a:endParaRPr lang="ru-RU" sz="20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витая пара, оптоволокно 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коаксиальный кабель, витая пара, оптоволокно 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Метод доступа 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маркер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</a:rPr>
                        <a:t>CSMA/CD</a:t>
                      </a:r>
                      <a:endParaRPr lang="ru-RU" sz="20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маркер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маркер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40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Максимальная протяженность сети 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100 км 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</a:rPr>
                        <a:t>2500 м </a:t>
                      </a:r>
                      <a:endParaRPr lang="ru-RU" sz="20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4000 м 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6000 м 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40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Максимальное количество узлов 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500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</a:rPr>
                        <a:t>1024</a:t>
                      </a:r>
                      <a:endParaRPr lang="ru-RU" sz="20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260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255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361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Максимальное расстояние между узлами 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2 км 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</a:rPr>
                        <a:t>2500 м </a:t>
                      </a:r>
                      <a:endParaRPr lang="ru-RU" sz="20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100 м 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600 м 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079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E6DFBC-EAAB-4CBD-A172-B92307D7D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0827"/>
            <a:ext cx="7886700" cy="835022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МОДЕЛЬ </a:t>
            </a:r>
            <a:r>
              <a:rPr lang="en-US" sz="3600" dirty="0"/>
              <a:t>OSI</a:t>
            </a:r>
            <a:r>
              <a:rPr lang="ru-RU" sz="3600" dirty="0"/>
              <a:t>.</a:t>
            </a:r>
            <a:br>
              <a:rPr lang="ru-RU" sz="3600" dirty="0"/>
            </a:br>
            <a:r>
              <a:rPr lang="ru-RU" sz="3600" dirty="0"/>
              <a:t>Коммутация устройств. Сетевая карта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A56DC8-8BFF-4A4A-A970-DA2EE790B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" y="1085849"/>
            <a:ext cx="8401050" cy="2552700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3800" dirty="0"/>
              <a:t>NIC, Network Interface Card, </a:t>
            </a:r>
            <a:r>
              <a:rPr lang="ru-RU" sz="3800" dirty="0"/>
              <a:t>Сетевой адаптер, </a:t>
            </a:r>
            <a:r>
              <a:rPr lang="en-US" sz="3800" dirty="0"/>
              <a:t>Ethernet-</a:t>
            </a:r>
            <a:r>
              <a:rPr lang="ru-RU" sz="3800" dirty="0"/>
              <a:t>адаптер, сетевая карта.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3800" dirty="0"/>
              <a:t>Функции:</a:t>
            </a:r>
            <a:endParaRPr lang="en-US" sz="38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3400" dirty="0"/>
              <a:t>сетевая карта преобразует фреймы в биты и отправляет в физическую среду (например, кабель витую пару).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3400" dirty="0"/>
              <a:t>Обеспечение подключения ПК к сети согласно заданному стандарту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3400" dirty="0"/>
              <a:t>Функции </a:t>
            </a:r>
            <a:r>
              <a:rPr lang="en-US" sz="3400" dirty="0"/>
              <a:t>MAC </a:t>
            </a:r>
            <a:r>
              <a:rPr lang="ru-RU" sz="3400" dirty="0"/>
              <a:t>и </a:t>
            </a:r>
            <a:r>
              <a:rPr lang="en-US" sz="3400" dirty="0"/>
              <a:t>LLC </a:t>
            </a:r>
            <a:r>
              <a:rPr lang="ru-RU" sz="3400" dirty="0"/>
              <a:t>подуровней канального уровня.</a:t>
            </a:r>
          </a:p>
          <a:p>
            <a:endParaRPr lang="ru-RU" dirty="0"/>
          </a:p>
        </p:txBody>
      </p:sp>
      <p:pic>
        <p:nvPicPr>
          <p:cNvPr id="5" name="Рисунок 4" descr="Передача данных между двумя соединенными компьютерами согласно модели OSI">
            <a:hlinkClick r:id="rId2"/>
            <a:extLst>
              <a:ext uri="{FF2B5EF4-FFF2-40B4-BE49-F238E27FC236}">
                <a16:creationId xmlns:a16="http://schemas.microsoft.com/office/drawing/2014/main" id="{E48F2669-298E-4DA9-AACE-708F0A467163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76350" y="3295651"/>
            <a:ext cx="6457950" cy="3495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596863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E6DFBC-EAAB-4CBD-A172-B92307D7D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0826"/>
            <a:ext cx="7886700" cy="787399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МОДЕЛЬ </a:t>
            </a:r>
            <a:r>
              <a:rPr lang="en-US" sz="3600" dirty="0"/>
              <a:t>OSI</a:t>
            </a:r>
            <a:r>
              <a:rPr lang="ru-RU" sz="3600" dirty="0"/>
              <a:t>. Коммутация устройств. </a:t>
            </a:r>
            <a:br>
              <a:rPr lang="ru-RU" sz="3600" dirty="0"/>
            </a:br>
            <a:r>
              <a:rPr lang="ru-RU" sz="3600" dirty="0"/>
              <a:t>Концентратор и повторитель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A56DC8-8BFF-4A4A-A970-DA2EE790B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1100"/>
            <a:ext cx="8477249" cy="2333625"/>
          </a:xfrm>
        </p:spPr>
        <p:txBody>
          <a:bodyPr/>
          <a:lstStyle/>
          <a:p>
            <a:r>
              <a:rPr lang="ru-RU" sz="2100" dirty="0"/>
              <a:t>Репитер (повторитель) и концентратор (</a:t>
            </a:r>
            <a:r>
              <a:rPr lang="ru-RU" sz="2100" dirty="0" err="1"/>
              <a:t>Хаб</a:t>
            </a:r>
            <a:r>
              <a:rPr lang="ru-RU" sz="2100" dirty="0"/>
              <a:t>) устройства первого (физического) уровня. </a:t>
            </a:r>
          </a:p>
          <a:p>
            <a:pPr>
              <a:spcBef>
                <a:spcPts val="0"/>
              </a:spcBef>
            </a:pPr>
            <a:r>
              <a:rPr lang="ru-RU" sz="2100" dirty="0"/>
              <a:t>Функции:</a:t>
            </a:r>
          </a:p>
          <a:p>
            <a:pPr lvl="1"/>
            <a:r>
              <a:rPr lang="ru-RU" sz="2000" dirty="0"/>
              <a:t>Прием и пересылка пакетов во все подключенные устройства</a:t>
            </a:r>
          </a:p>
          <a:p>
            <a:pPr lvl="1"/>
            <a:r>
              <a:rPr lang="ru-RU" sz="2000" dirty="0"/>
              <a:t>Повторитель – </a:t>
            </a:r>
            <a:r>
              <a:rPr lang="ru-RU" sz="2000" dirty="0" err="1"/>
              <a:t>хаб</a:t>
            </a:r>
            <a:r>
              <a:rPr lang="ru-RU" sz="2000" dirty="0"/>
              <a:t> с одним входом и одним выходом – функция усиление сигнала, соединение сегментов в одной подсети</a:t>
            </a:r>
            <a:r>
              <a:rPr lang="ru-RU" sz="1700" dirty="0"/>
              <a:t>.</a:t>
            </a:r>
          </a:p>
          <a:p>
            <a:endParaRPr lang="ru-RU" dirty="0"/>
          </a:p>
        </p:txBody>
      </p:sp>
      <p:pic>
        <p:nvPicPr>
          <p:cNvPr id="6" name="Рисунок 5" descr="Передача данных между двумя соединенными компьютерами согласно модели OSI между которых находится повторитель (репитер)">
            <a:hlinkClick r:id="rId2"/>
            <a:extLst>
              <a:ext uri="{FF2B5EF4-FFF2-40B4-BE49-F238E27FC236}">
                <a16:creationId xmlns:a16="http://schemas.microsoft.com/office/drawing/2014/main" id="{C6B23956-722D-4D6D-880A-7A20FE77E3EC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6805" y="3209925"/>
            <a:ext cx="6872288" cy="3473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130144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E6DFBC-EAAB-4CBD-A172-B92307D7D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0826"/>
            <a:ext cx="7886700" cy="787399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МОДЕЛЬ </a:t>
            </a:r>
            <a:r>
              <a:rPr lang="en-US" sz="3600" dirty="0"/>
              <a:t>OSI</a:t>
            </a:r>
            <a:r>
              <a:rPr lang="ru-RU" sz="3600" dirty="0"/>
              <a:t>. Коммутация устройств. </a:t>
            </a:r>
            <a:br>
              <a:rPr lang="ru-RU" sz="3600" dirty="0"/>
            </a:br>
            <a:r>
              <a:rPr lang="ru-RU" sz="3600" dirty="0"/>
              <a:t>Коммутатор и мост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A56DC8-8BFF-4A4A-A970-DA2EE790B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57275"/>
            <a:ext cx="7886700" cy="245745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Мост и коммутатор (свитч) – устройства второго уровня.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Фикции: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Распознавания сигнала на первом уровне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Проверка </a:t>
            </a:r>
            <a:r>
              <a:rPr lang="en-US" dirty="0"/>
              <a:t>MAC </a:t>
            </a:r>
            <a:r>
              <a:rPr lang="ru-RU" dirty="0"/>
              <a:t>адреса получила в коммутируемой таблице.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900" dirty="0"/>
              <a:t>Если адрес не найден, происходит процесс поиска этого адреса в подключенных сетях.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900" dirty="0"/>
              <a:t>Работают в рамках одной подсети.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900" dirty="0"/>
              <a:t>Позволяют организовать виртуальное соединение точка-точка.</a:t>
            </a:r>
          </a:p>
          <a:p>
            <a:endParaRPr lang="ru-RU" dirty="0"/>
          </a:p>
        </p:txBody>
      </p:sp>
      <p:pic>
        <p:nvPicPr>
          <p:cNvPr id="5" name="Рисунок 4" descr="Передача данных между двумя соединенными компьютерами согласно модели OSI между которых находится коммутатор или сетевой мост">
            <a:hlinkClick r:id="rId2"/>
            <a:extLst>
              <a:ext uri="{FF2B5EF4-FFF2-40B4-BE49-F238E27FC236}">
                <a16:creationId xmlns:a16="http://schemas.microsoft.com/office/drawing/2014/main" id="{8C3DA9A7-3FA3-416E-BF89-6C8FE111A401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3524997"/>
            <a:ext cx="6041479" cy="3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752190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E6DFBC-EAAB-4CBD-A172-B92307D7D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0826"/>
            <a:ext cx="7886700" cy="787399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МОДЕЛЬ </a:t>
            </a:r>
            <a:r>
              <a:rPr lang="en-US" sz="3600" dirty="0"/>
              <a:t>OSI</a:t>
            </a:r>
            <a:r>
              <a:rPr lang="ru-RU" sz="3600" dirty="0"/>
              <a:t>. Коммутация устройств. </a:t>
            </a:r>
            <a:br>
              <a:rPr lang="ru-RU" sz="3600" dirty="0"/>
            </a:br>
            <a:r>
              <a:rPr lang="ru-RU" sz="3600" dirty="0"/>
              <a:t>Маршрутизатор (роутер)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A56DC8-8BFF-4A4A-A970-DA2EE790B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899" y="1123950"/>
            <a:ext cx="8543925" cy="290099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600" dirty="0"/>
              <a:t>Маршрутизатор (или роутер) – это устройство третьего уровня.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600" dirty="0"/>
              <a:t>Функции: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300" dirty="0"/>
              <a:t>Распознавание сигнала на порту (1 уровень).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300" dirty="0"/>
              <a:t>Контроль MAC-адрес получателя и целостности пакетов (2 уровень).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300" dirty="0"/>
              <a:t>Проверка наличия IP-адреса получатели в таблице адресов, или сетей. 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300" dirty="0"/>
              <a:t>Построение наилучшего пути следования пакета.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300" dirty="0"/>
              <a:t>Коммутация между подсетями (объединение их в сеть)</a:t>
            </a:r>
          </a:p>
          <a:p>
            <a:pPr lvl="1"/>
            <a:r>
              <a:rPr lang="ru-RU" sz="2300" dirty="0"/>
              <a:t>конвертация протоколов разной физической среды (сети) по средствам «шлюзов» - программных инструментов. </a:t>
            </a:r>
          </a:p>
          <a:p>
            <a:pPr lvl="1"/>
            <a:r>
              <a:rPr lang="ru-RU" sz="2300" dirty="0"/>
              <a:t>Если </a:t>
            </a:r>
            <a:r>
              <a:rPr lang="en-US" sz="2300" dirty="0"/>
              <a:t>IP </a:t>
            </a:r>
            <a:r>
              <a:rPr lang="ru-RU" sz="2300" dirty="0"/>
              <a:t>адреса в сети нет, то он отправляется на сетевой шлюз по умолчанию.</a:t>
            </a:r>
          </a:p>
        </p:txBody>
      </p:sp>
      <p:pic>
        <p:nvPicPr>
          <p:cNvPr id="6" name="Рисунок 5" descr="Передача данных между двумя соединенными компьютерами согласно модели OSI между которых находится маршрутизатор">
            <a:hlinkClick r:id="rId2"/>
            <a:extLst>
              <a:ext uri="{FF2B5EF4-FFF2-40B4-BE49-F238E27FC236}">
                <a16:creationId xmlns:a16="http://schemas.microsoft.com/office/drawing/2014/main" id="{875BAFB8-1A80-48E0-86EC-0111DAD71E07}"/>
              </a:ext>
            </a:extLst>
          </p:cNvPr>
          <p:cNvPicPr/>
          <p:nvPr/>
        </p:nvPicPr>
        <p:blipFill rotWithShape="1">
          <a:blip r:embed="rId3" cstate="print"/>
          <a:srcRect t="15172" b="-696"/>
          <a:stretch/>
        </p:blipFill>
        <p:spPr bwMode="auto">
          <a:xfrm>
            <a:off x="1475655" y="4024947"/>
            <a:ext cx="6377707" cy="2709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72906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Модель ОСИ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</a:rPr>
              <a:t>Аппаратные средства телекоммуникационных систем.</a:t>
            </a:r>
          </a:p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</a:rPr>
              <a:t>Модель ОСИ и коммутация в вычислительных сетях</a:t>
            </a:r>
            <a:r>
              <a:rPr lang="ru-RU" b="1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5391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ru-RU" sz="3600" b="1" dirty="0" smtClean="0"/>
              <a:t>Открытые системы и модель OSІ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764704"/>
            <a:ext cx="8772078" cy="5616624"/>
          </a:xfrm>
        </p:spPr>
        <p:txBody>
          <a:bodyPr>
            <a:noAutofit/>
          </a:bodyPr>
          <a:lstStyle/>
          <a:p>
            <a:r>
              <a:rPr lang="en-US" sz="2200" i="1" dirty="0" smtClean="0"/>
              <a:t>OSI - open </a:t>
            </a:r>
            <a:r>
              <a:rPr lang="en-US" sz="2200" i="1" dirty="0"/>
              <a:t>systems interconnection basic reference model</a:t>
            </a:r>
            <a:r>
              <a:rPr lang="en-US" sz="2200" dirty="0"/>
              <a:t> — </a:t>
            </a:r>
            <a:r>
              <a:rPr lang="ru-RU" sz="2200" b="1" dirty="0"/>
              <a:t>Б</a:t>
            </a:r>
            <a:r>
              <a:rPr lang="ru-RU" sz="2200" dirty="0"/>
              <a:t>азовая </a:t>
            </a:r>
            <a:r>
              <a:rPr lang="ru-RU" sz="2200" b="1" dirty="0"/>
              <a:t>Э</a:t>
            </a:r>
            <a:r>
              <a:rPr lang="ru-RU" sz="2200" dirty="0"/>
              <a:t>талонная </a:t>
            </a:r>
            <a:r>
              <a:rPr lang="ru-RU" sz="2200" b="1" dirty="0" smtClean="0"/>
              <a:t>М</a:t>
            </a:r>
            <a:r>
              <a:rPr lang="ru-RU" sz="2200" dirty="0" smtClean="0"/>
              <a:t>одель</a:t>
            </a:r>
            <a:r>
              <a:rPr lang="en-US" sz="2200" dirty="0" smtClean="0"/>
              <a:t> </a:t>
            </a:r>
            <a:r>
              <a:rPr lang="ru-RU" sz="2200" b="1" dirty="0" smtClean="0"/>
              <a:t>В</a:t>
            </a:r>
            <a:r>
              <a:rPr lang="ru-RU" sz="2200" dirty="0" smtClean="0"/>
              <a:t>заимодействия</a:t>
            </a:r>
            <a:r>
              <a:rPr lang="ru-RU" sz="2200" dirty="0"/>
              <a:t> </a:t>
            </a:r>
            <a:r>
              <a:rPr lang="ru-RU" sz="2200" b="1" dirty="0"/>
              <a:t>О</a:t>
            </a:r>
            <a:r>
              <a:rPr lang="ru-RU" sz="2200" dirty="0"/>
              <a:t>ткрытых </a:t>
            </a:r>
            <a:r>
              <a:rPr lang="ru-RU" sz="2200" b="1" dirty="0"/>
              <a:t>С</a:t>
            </a:r>
            <a:r>
              <a:rPr lang="ru-RU" sz="2200" dirty="0"/>
              <a:t>истем (</a:t>
            </a:r>
            <a:r>
              <a:rPr lang="ru-RU" sz="2200" b="1" dirty="0"/>
              <a:t>ЭМВОС</a:t>
            </a:r>
            <a:r>
              <a:rPr lang="ru-RU" sz="2200" dirty="0"/>
              <a:t>)</a:t>
            </a:r>
            <a:endParaRPr lang="ru-RU" sz="2200" dirty="0" smtClean="0"/>
          </a:p>
          <a:p>
            <a:r>
              <a:rPr lang="ru-RU" sz="2200" dirty="0" smtClean="0"/>
              <a:t>Модель взаимодействия устройств в сети друг с другом на разных уровнях, определяющим соответствующим функционалом</a:t>
            </a:r>
            <a:r>
              <a:rPr lang="en-US" sz="2200" dirty="0" smtClean="0"/>
              <a:t>.</a:t>
            </a:r>
            <a:r>
              <a:rPr lang="ru-RU" sz="2200" dirty="0" smtClean="0"/>
              <a:t> </a:t>
            </a:r>
            <a:endParaRPr lang="en-US" sz="2200" dirty="0" smtClean="0"/>
          </a:p>
        </p:txBody>
      </p:sp>
      <p:sp>
        <p:nvSpPr>
          <p:cNvPr id="4" name="Прямоугольник 3"/>
          <p:cNvSpPr/>
          <p:nvPr/>
        </p:nvSpPr>
        <p:spPr>
          <a:xfrm>
            <a:off x="221786" y="3370639"/>
            <a:ext cx="413419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OSI </a:t>
            </a:r>
            <a:r>
              <a:rPr lang="ru-RU" sz="2000" dirty="0" smtClean="0"/>
              <a:t>представляет единый унифицированный стандарт, который определят алгоритм передачи информации в сетях.</a:t>
            </a:r>
            <a:r>
              <a:rPr lang="ru-RU" b="1" dirty="0" smtClean="0"/>
              <a:t> </a:t>
            </a:r>
            <a:endParaRPr lang="ru-RU" sz="1200" b="1" dirty="0"/>
          </a:p>
        </p:txBody>
      </p:sp>
      <p:pic>
        <p:nvPicPr>
          <p:cNvPr id="6" name="Picture 2" descr="ÐÐ·Ð°Ð¸Ð¼Ð¾Ð´ÐµÐ¹ÑÑÐ²Ð¸Ðµ Ð¼ÐµÐ¶Ð´Ñ ÑÑÐ¾Ð²Ð½ÑÐ¼Ð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564904"/>
            <a:ext cx="4312188" cy="395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50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1881</TotalTime>
  <Words>3641</Words>
  <Application>Microsoft Office PowerPoint</Application>
  <PresentationFormat>Экран (4:3)</PresentationFormat>
  <Paragraphs>752</Paragraphs>
  <Slides>73</Slides>
  <Notes>25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73</vt:i4>
      </vt:variant>
    </vt:vector>
  </HeadingPairs>
  <TitlesOfParts>
    <vt:vector size="78" baseType="lpstr">
      <vt:lpstr>Arial</vt:lpstr>
      <vt:lpstr>Calibri</vt:lpstr>
      <vt:lpstr>Source Sans Pro</vt:lpstr>
      <vt:lpstr>Times New Roman</vt:lpstr>
      <vt:lpstr>Тема Office</vt:lpstr>
      <vt:lpstr>Аппаратные средства телекоммуникационных систем</vt:lpstr>
      <vt:lpstr>Вычислительные сети</vt:lpstr>
      <vt:lpstr>Вычислительные сети</vt:lpstr>
      <vt:lpstr>Вычислительные сети</vt:lpstr>
      <vt:lpstr>Сетевая карта</vt:lpstr>
      <vt:lpstr>Локальная  сеть Ethernet</vt:lpstr>
      <vt:lpstr>Локальные сети </vt:lpstr>
      <vt:lpstr>Модель ОСИ</vt:lpstr>
      <vt:lpstr>Открытые системы и модель OSІ</vt:lpstr>
      <vt:lpstr>Открытые системы и модель OSІ</vt:lpstr>
      <vt:lpstr>Эталонные модели и стеки протоколов</vt:lpstr>
      <vt:lpstr>Модель OSI</vt:lpstr>
      <vt:lpstr>Модель OSI 7. Прикладной уровень </vt:lpstr>
      <vt:lpstr>Модель OSI 6. Представительский уровень </vt:lpstr>
      <vt:lpstr>Модель OSI 5. Сеансовый уровень </vt:lpstr>
      <vt:lpstr>Модель OSI 4. Транспортный уровень </vt:lpstr>
      <vt:lpstr>Модель OSI 3. Сетевой уровень </vt:lpstr>
      <vt:lpstr>Модель OSI 3. Сетевой уровень. IP адреса</vt:lpstr>
      <vt:lpstr>Модель OSI 2.Канальный уровень </vt:lpstr>
      <vt:lpstr>Модель OSI 1. Физический уровень </vt:lpstr>
      <vt:lpstr>МОДЕЛЬ OSI  типы передаваемой информации</vt:lpstr>
      <vt:lpstr>Стек коммуникационных протоколов</vt:lpstr>
      <vt:lpstr>Стек протоколов TCP/IP</vt:lpstr>
      <vt:lpstr>Стек протоколов. Сравнение OSI</vt:lpstr>
      <vt:lpstr>Стек протоколов. Сравнение OSI</vt:lpstr>
      <vt:lpstr>Физический уровень локальных сетей </vt:lpstr>
      <vt:lpstr>Витая пара</vt:lpstr>
      <vt:lpstr>Витая пара</vt:lpstr>
      <vt:lpstr>Витая пара. Расположение проводов</vt:lpstr>
      <vt:lpstr>Витая пара. Разъем RJ45</vt:lpstr>
      <vt:lpstr>Витая пара. Типы витой пары</vt:lpstr>
      <vt:lpstr>Витая пара. Категории</vt:lpstr>
      <vt:lpstr>Витая пара. Категории</vt:lpstr>
      <vt:lpstr>Витая пара. Категории</vt:lpstr>
      <vt:lpstr>Коаксиальный кабель </vt:lpstr>
      <vt:lpstr>Коаксиальный кабель</vt:lpstr>
      <vt:lpstr>Оптическое волокно</vt:lpstr>
      <vt:lpstr>Оптическое волокно</vt:lpstr>
      <vt:lpstr>Оптическое волокно.  Одномодовые и многомодвые волокна </vt:lpstr>
      <vt:lpstr>Особенности сетей Ethernet (IEEE 802.3)</vt:lpstr>
      <vt:lpstr>Вычислительные сети. Технология Ethernet. </vt:lpstr>
      <vt:lpstr>Проблема одновременной передачи сообщений </vt:lpstr>
      <vt:lpstr>Проблема одновременной передачи сообщений </vt:lpstr>
      <vt:lpstr>Алгоритм CSMA/CD</vt:lpstr>
      <vt:lpstr>Особенности сигнализации заторов в  FDDI, TokenRing и ArcNet </vt:lpstr>
      <vt:lpstr>Особенности формата кадров Ethernet (IEEE 802.3)</vt:lpstr>
      <vt:lpstr>Особенности разных форматов кадров</vt:lpstr>
      <vt:lpstr>Формат кадра Ethernet</vt:lpstr>
      <vt:lpstr>Формат кадра. Поля адресов</vt:lpstr>
      <vt:lpstr>Формат кадра. MAC адрес</vt:lpstr>
      <vt:lpstr>Формат кадра. Тип данных</vt:lpstr>
      <vt:lpstr>Формат кадра. Данные</vt:lpstr>
      <vt:lpstr>Форматы кадра LLC</vt:lpstr>
      <vt:lpstr>Форматы кадра LLC</vt:lpstr>
      <vt:lpstr>Формат кадра SNAP</vt:lpstr>
      <vt:lpstr>Стандарт Ethernet DXI </vt:lpstr>
      <vt:lpstr>Классический Ethernet. Физический уровень </vt:lpstr>
      <vt:lpstr>Классический Ethernet. Физический уровень </vt:lpstr>
      <vt:lpstr>Классический Ethernet. Стандарты</vt:lpstr>
      <vt:lpstr>Классический Ethernet. Типы Ethernet</vt:lpstr>
      <vt:lpstr>Классический Ethernet.Код Манчестер II</vt:lpstr>
      <vt:lpstr>Коммутируемый Ethernet </vt:lpstr>
      <vt:lpstr>Коммутируемые сети Ethernet. </vt:lpstr>
      <vt:lpstr>Особенности Концентраторов</vt:lpstr>
      <vt:lpstr>Особенности коммутаторов</vt:lpstr>
      <vt:lpstr>Особенности. </vt:lpstr>
      <vt:lpstr>Особенности.</vt:lpstr>
      <vt:lpstr>Коммутация устройств</vt:lpstr>
      <vt:lpstr>МОДЕЛЬ OSI. Коммутация устройств</vt:lpstr>
      <vt:lpstr>МОДЕЛЬ OSI. Коммутация устройств. Сетевая карта</vt:lpstr>
      <vt:lpstr>МОДЕЛЬ OSI. Коммутация устройств.  Концентратор и повторитель</vt:lpstr>
      <vt:lpstr>МОДЕЛЬ OSI. Коммутация устройств.  Коммутатор и мост</vt:lpstr>
      <vt:lpstr>МОДЕЛЬ OSI. Коммутация устройств.  Маршрутизатор (роутер)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RonkinMV</dc:creator>
  <cp:lastModifiedBy>Ронкин Михаил Владимирович</cp:lastModifiedBy>
  <cp:revision>126</cp:revision>
  <dcterms:created xsi:type="dcterms:W3CDTF">2018-11-01T07:13:25Z</dcterms:created>
  <dcterms:modified xsi:type="dcterms:W3CDTF">2021-11-22T12:16:01Z</dcterms:modified>
</cp:coreProperties>
</file>